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61" r:id="rId3"/>
    <p:sldId id="276" r:id="rId4"/>
    <p:sldId id="270" r:id="rId5"/>
    <p:sldId id="266" r:id="rId6"/>
    <p:sldId id="272" r:id="rId7"/>
    <p:sldId id="271" r:id="rId8"/>
    <p:sldId id="278" r:id="rId9"/>
    <p:sldId id="275" r:id="rId10"/>
    <p:sldId id="274" r:id="rId11"/>
    <p:sldId id="265" r:id="rId12"/>
    <p:sldId id="262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BF6D"/>
    <a:srgbClr val="896E4C"/>
    <a:srgbClr val="F4BA4F"/>
    <a:srgbClr val="E8C06B"/>
    <a:srgbClr val="9F402E"/>
    <a:srgbClr val="F0BD84"/>
    <a:srgbClr val="0A3A50"/>
    <a:srgbClr val="F1BD7C"/>
    <a:srgbClr val="F38D38"/>
    <a:srgbClr val="C27E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AD9F67-D2EB-B67F-84D2-D2B054A30C9A}" v="251" dt="2025-05-17T12:44:18.204"/>
    <p1510:client id="{23AAE670-A973-1108-335D-B403129FCD2F}" v="603" dt="2025-05-17T12:26:56.314"/>
    <p1510:client id="{6B9C99BE-BD68-4000-0E15-7214F9B8E26C}" v="5" dt="2025-05-17T09:47:18.910"/>
    <p1510:client id="{8E44B3D1-6924-30E3-F582-64F7D2FAD866}" v="770" dt="2025-05-18T11:19:18.165"/>
    <p1510:client id="{C82C57C4-2575-4B1D-6A43-DD3DA3FA9265}" v="87" dt="2025-05-18T13:23:03.1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 varScale="1">
        <p:scale>
          <a:sx n="77" d="100"/>
          <a:sy n="77" d="100"/>
        </p:scale>
        <p:origin x="912" y="5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309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8874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6257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7034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1798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3087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5882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1776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360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0522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7304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2F0B57-8E6A-4005-9EDD-D258F6CC94AB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B18C70-803E-428A-BAB3-289BE172EF8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8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48">
            <a:extLst>
              <a:ext uri="{FF2B5EF4-FFF2-40B4-BE49-F238E27FC236}">
                <a16:creationId xmlns:a16="http://schemas.microsoft.com/office/drawing/2014/main" id="{D99D2C73-08B0-4F6B-A8E9-4651E6BDB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8BF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E6615595-0359-FB1E-4F11-E868B1DD8C2C}"/>
              </a:ext>
            </a:extLst>
          </p:cNvPr>
          <p:cNvSpPr/>
          <p:nvPr/>
        </p:nvSpPr>
        <p:spPr>
          <a:xfrm>
            <a:off x="720323" y="2066994"/>
            <a:ext cx="5448999" cy="2737302"/>
          </a:xfrm>
          <a:prstGeom prst="roundRect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6" name="Rectangle 50">
            <a:extLst>
              <a:ext uri="{FF2B5EF4-FFF2-40B4-BE49-F238E27FC236}">
                <a16:creationId xmlns:a16="http://schemas.microsoft.com/office/drawing/2014/main" id="{968DB88C-7EF2-487C-85D1-848F61F13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Зображення, що містить текст, електроніка, коло, компактний диск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229E5580-5151-5E85-2E11-2EF4059614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574" b="2"/>
          <a:stretch/>
        </p:blipFill>
        <p:spPr>
          <a:xfrm>
            <a:off x="6277420" y="597563"/>
            <a:ext cx="5372100" cy="5571066"/>
          </a:xfrm>
          <a:prstGeom prst="rect">
            <a:avLst/>
          </a:prstGeom>
        </p:spPr>
      </p:pic>
      <p:pic>
        <p:nvPicPr>
          <p:cNvPr id="8" name="Рисунок 7" descr="Зображення, що містить Обличчя людини, текст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BA3E9329-679E-F73F-45E0-1B138929158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880000">
            <a:off x="10677324" y="5302969"/>
            <a:ext cx="340896" cy="340896"/>
          </a:xfrm>
          <a:prstGeom prst="rect">
            <a:avLst/>
          </a:prstGeom>
        </p:spPr>
      </p:pic>
      <p:pic>
        <p:nvPicPr>
          <p:cNvPr id="14" name="Рисунок 13" descr="Зображення, що містить Обличчя людини, текст, корона, жінка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BB5AAF7D-EB71-ADD5-EE55-D0F82DC9579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051381" y="5278856"/>
            <a:ext cx="451186" cy="41108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7E4CD59-A6FE-9DF1-8CF8-511E1DFE1DAB}"/>
              </a:ext>
            </a:extLst>
          </p:cNvPr>
          <p:cNvSpPr txBox="1"/>
          <p:nvPr/>
        </p:nvSpPr>
        <p:spPr>
          <a:xfrm>
            <a:off x="179748" y="2154811"/>
            <a:ext cx="6106026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 algn="ctr"/>
            <a:r>
              <a:rPr lang="uk-UA" sz="4000" b="1" dirty="0">
                <a:latin typeface="Sylfaen"/>
              </a:rPr>
              <a:t>SZKOŁA PODSTAWOWA NR 2 </a:t>
            </a:r>
          </a:p>
          <a:p>
            <a:pPr lvl="1" algn="ctr"/>
            <a:r>
              <a:rPr lang="uk-UA" sz="4000" b="1" noProof="1">
                <a:latin typeface="Sylfaen"/>
              </a:rPr>
              <a:t>im. Królowej Jadwigi </a:t>
            </a:r>
            <a:r>
              <a:rPr lang="pl-PL" sz="4000" b="1" noProof="1">
                <a:latin typeface="Sylfaen"/>
              </a:rPr>
              <a:t>    </a:t>
            </a:r>
            <a:r>
              <a:rPr lang="uk-UA" sz="4000" b="1" noProof="1">
                <a:latin typeface="Sylfaen"/>
              </a:rPr>
              <a:t>w Dębicy</a:t>
            </a:r>
            <a:endParaRPr lang="uk-UA" noProof="1"/>
          </a:p>
        </p:txBody>
      </p:sp>
      <p:sp>
        <p:nvSpPr>
          <p:cNvPr id="38" name="Прямокутник 37">
            <a:extLst>
              <a:ext uri="{FF2B5EF4-FFF2-40B4-BE49-F238E27FC236}">
                <a16:creationId xmlns:a16="http://schemas.microsoft.com/office/drawing/2014/main" id="{BB45F723-C3C4-818A-D699-01CACB068DD7}"/>
              </a:ext>
            </a:extLst>
          </p:cNvPr>
          <p:cNvSpPr/>
          <p:nvPr/>
        </p:nvSpPr>
        <p:spPr>
          <a:xfrm>
            <a:off x="9644" y="9644"/>
            <a:ext cx="559442" cy="6838709"/>
          </a:xfrm>
          <a:prstGeom prst="rect">
            <a:avLst/>
          </a:prstGeom>
          <a:solidFill>
            <a:srgbClr val="F4BA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9" name="Прямокутник 38">
            <a:extLst>
              <a:ext uri="{FF2B5EF4-FFF2-40B4-BE49-F238E27FC236}">
                <a16:creationId xmlns:a16="http://schemas.microsoft.com/office/drawing/2014/main" id="{FFE11945-09B6-3587-3A2D-89A0D760089C}"/>
              </a:ext>
            </a:extLst>
          </p:cNvPr>
          <p:cNvSpPr/>
          <p:nvPr/>
        </p:nvSpPr>
        <p:spPr>
          <a:xfrm rot="5400000">
            <a:off x="5816277" y="511214"/>
            <a:ext cx="511213" cy="12105189"/>
          </a:xfrm>
          <a:prstGeom prst="rect">
            <a:avLst/>
          </a:prstGeom>
          <a:solidFill>
            <a:srgbClr val="F4BA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Прямокутник 39">
            <a:extLst>
              <a:ext uri="{FF2B5EF4-FFF2-40B4-BE49-F238E27FC236}">
                <a16:creationId xmlns:a16="http://schemas.microsoft.com/office/drawing/2014/main" id="{F4FC9B56-7ADC-D586-8581-45EC76A7CFEC}"/>
              </a:ext>
            </a:extLst>
          </p:cNvPr>
          <p:cNvSpPr/>
          <p:nvPr/>
        </p:nvSpPr>
        <p:spPr>
          <a:xfrm rot="5400000">
            <a:off x="5806630" y="-5787344"/>
            <a:ext cx="482278" cy="12076251"/>
          </a:xfrm>
          <a:prstGeom prst="rect">
            <a:avLst/>
          </a:prstGeom>
          <a:solidFill>
            <a:srgbClr val="F4BA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1" name="Прямокутник 40">
            <a:extLst>
              <a:ext uri="{FF2B5EF4-FFF2-40B4-BE49-F238E27FC236}">
                <a16:creationId xmlns:a16="http://schemas.microsoft.com/office/drawing/2014/main" id="{51246009-48AE-B680-AB97-1E57A7D97EBD}"/>
              </a:ext>
            </a:extLst>
          </p:cNvPr>
          <p:cNvSpPr/>
          <p:nvPr/>
        </p:nvSpPr>
        <p:spPr>
          <a:xfrm>
            <a:off x="11651846" y="-3"/>
            <a:ext cx="540150" cy="6857999"/>
          </a:xfrm>
          <a:prstGeom prst="rect">
            <a:avLst/>
          </a:prstGeom>
          <a:solidFill>
            <a:srgbClr val="F4BA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5D8A2A-4899-D1BA-F9A8-314D1978127D}"/>
              </a:ext>
            </a:extLst>
          </p:cNvPr>
          <p:cNvSpPr txBox="1"/>
          <p:nvPr/>
        </p:nvSpPr>
        <p:spPr>
          <a:xfrm>
            <a:off x="568761" y="5936821"/>
            <a:ext cx="275754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uk-UA" b="1" noProof="1">
                <a:latin typeface="Sylfaen"/>
              </a:rPr>
              <a:t>Nesterenko Oleksandr</a:t>
            </a:r>
            <a:endParaRPr lang="uk-UA" noProof="1">
              <a:latin typeface="Sylfaen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D0F3946F-A11D-FB1D-F695-54AEB4380DEE}"/>
              </a:ext>
            </a:extLst>
          </p:cNvPr>
          <p:cNvSpPr/>
          <p:nvPr/>
        </p:nvSpPr>
        <p:spPr>
          <a:xfrm>
            <a:off x="7631235" y="1868035"/>
            <a:ext cx="2782966" cy="262689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24b0d8ed4ae4cb2">
            <a:hlinkClick r:id="" action="ppaction://media"/>
            <a:extLst>
              <a:ext uri="{FF2B5EF4-FFF2-40B4-BE49-F238E27FC236}">
                <a16:creationId xmlns:a16="http://schemas.microsoft.com/office/drawing/2014/main" id="{D12C69FF-D463-D428-E1FE-9E9E214432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17717" y="597401"/>
            <a:ext cx="730250" cy="730250"/>
          </a:xfrm>
          <a:prstGeom prst="rect">
            <a:avLst/>
          </a:prstGeom>
        </p:spPr>
      </p:pic>
      <p:pic>
        <p:nvPicPr>
          <p:cNvPr id="3" name="Рисунок 2" descr="Зображення, що містить Обличчя людини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DC510E9F-2AFF-8D7E-7257-5BCC32269075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360000">
            <a:off x="7491977" y="1592922"/>
            <a:ext cx="3140756" cy="318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3633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2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  <p:bldP spid="17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BF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ображення, що містить особа, Обличчя людини, одежа, спорт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05B3A4E1-5DEF-F49C-1860-F7647AF4B7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914" r="7634" b="-126"/>
          <a:stretch>
            <a:fillRect/>
          </a:stretch>
        </p:blipFill>
        <p:spPr>
          <a:xfrm>
            <a:off x="3256644" y="454"/>
            <a:ext cx="8942122" cy="6865725"/>
          </a:xfrm>
          <a:prstGeom prst="rect">
            <a:avLst/>
          </a:prstGeom>
        </p:spPr>
      </p:pic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4B505C09-2F21-3386-43E3-7B6E32A4493E}"/>
              </a:ext>
            </a:extLst>
          </p:cNvPr>
          <p:cNvSpPr/>
          <p:nvPr/>
        </p:nvSpPr>
        <p:spPr>
          <a:xfrm>
            <a:off x="-1" y="-1"/>
            <a:ext cx="1604210" cy="6857998"/>
          </a:xfrm>
          <a:prstGeom prst="rect">
            <a:avLst/>
          </a:prstGeom>
          <a:solidFill>
            <a:srgbClr val="896E4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аралелограм 10">
            <a:extLst>
              <a:ext uri="{FF2B5EF4-FFF2-40B4-BE49-F238E27FC236}">
                <a16:creationId xmlns:a16="http://schemas.microsoft.com/office/drawing/2014/main" id="{3295C5E1-0E03-D2EA-A4F6-D182699947DA}"/>
              </a:ext>
            </a:extLst>
          </p:cNvPr>
          <p:cNvSpPr/>
          <p:nvPr/>
        </p:nvSpPr>
        <p:spPr>
          <a:xfrm>
            <a:off x="110289" y="0"/>
            <a:ext cx="4541921" cy="6857999"/>
          </a:xfrm>
          <a:prstGeom prst="parallelogram">
            <a:avLst/>
          </a:prstGeom>
          <a:solidFill>
            <a:srgbClr val="E8BF6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AB40E3-68B0-6EBA-2809-D9AC7FE72C75}"/>
              </a:ext>
            </a:extLst>
          </p:cNvPr>
          <p:cNvSpPr txBox="1"/>
          <p:nvPr/>
        </p:nvSpPr>
        <p:spPr>
          <a:xfrm>
            <a:off x="1714500" y="160421"/>
            <a:ext cx="293771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2800" b="1" noProof="1">
                <a:latin typeface="Sylfaen"/>
                <a:cs typeface="Times New Roman"/>
              </a:rPr>
              <a:t>Paweł Bochniewicz</a:t>
            </a:r>
            <a:endParaRPr lang="uk-UA" sz="2800" b="1" noProof="1">
              <a:latin typeface="Sylfaen"/>
            </a:endParaRPr>
          </a:p>
        </p:txBody>
      </p:sp>
      <p:pic>
        <p:nvPicPr>
          <p:cNvPr id="13" name="Рисунок 12" descr="Зображення, що містить особа, одежа, Обличчя людини, Футболк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37077007-3D9F-5865-8E7F-1AA454D135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2" r="-352" b="31796"/>
          <a:stretch>
            <a:fillRect/>
          </a:stretch>
        </p:blipFill>
        <p:spPr>
          <a:xfrm>
            <a:off x="718388" y="4929125"/>
            <a:ext cx="2891330" cy="192842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4053AC3-53EE-2625-40C9-DD3700CF1365}"/>
              </a:ext>
            </a:extLst>
          </p:cNvPr>
          <p:cNvSpPr txBox="1"/>
          <p:nvPr/>
        </p:nvSpPr>
        <p:spPr>
          <a:xfrm>
            <a:off x="1107841" y="1307564"/>
            <a:ext cx="3136767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2000" noProof="1">
                <a:latin typeface="Sylfaen"/>
                <a:ea typeface="+mn-lt"/>
                <a:cs typeface="+mn-lt"/>
              </a:rPr>
              <a:t>   Karierę zaczynał </a:t>
            </a:r>
          </a:p>
          <a:p>
            <a:r>
              <a:rPr lang="pl-PL" sz="2000" noProof="1">
                <a:latin typeface="Sylfaen"/>
                <a:ea typeface="+mn-lt"/>
                <a:cs typeface="+mn-lt"/>
              </a:rPr>
              <a:t>w ”Wisłoce” Dębica, następnie grał w ‘Stali „Mielec. </a:t>
            </a:r>
          </a:p>
          <a:p>
            <a:r>
              <a:rPr lang="pl-PL" sz="2000" noProof="1">
                <a:latin typeface="Sylfaen"/>
                <a:ea typeface="+mn-lt"/>
                <a:cs typeface="+mn-lt"/>
              </a:rPr>
              <a:t>W 2012 roku trafił </a:t>
            </a:r>
          </a:p>
          <a:p>
            <a:r>
              <a:rPr lang="pl-PL" sz="2000" noProof="1">
                <a:latin typeface="Sylfaen"/>
                <a:ea typeface="+mn-lt"/>
                <a:cs typeface="+mn-lt"/>
              </a:rPr>
              <a:t>do” Regginy” Calcio, </a:t>
            </a:r>
          </a:p>
          <a:p>
            <a:r>
              <a:rPr lang="pl-PL" sz="2000" noProof="1">
                <a:latin typeface="Sylfaen"/>
                <a:ea typeface="+mn-lt"/>
                <a:cs typeface="+mn-lt"/>
              </a:rPr>
              <a:t>a w 2014 do” Udinese Calcio”.</a:t>
            </a:r>
            <a:endParaRPr lang="pl-PL" sz="2000" dirty="0">
              <a:latin typeface="Sylfaen"/>
            </a:endParaRPr>
          </a:p>
          <a:p>
            <a:endParaRPr lang="pl-PL" sz="2000" dirty="0">
              <a:latin typeface="Sylfaen"/>
            </a:endParaRPr>
          </a:p>
          <a:p>
            <a:pPr algn="l"/>
            <a:endParaRPr lang="uk-UA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D42F68-59CB-02B2-52F6-44A11B820EEB}"/>
              </a:ext>
            </a:extLst>
          </p:cNvPr>
          <p:cNvSpPr txBox="1"/>
          <p:nvPr/>
        </p:nvSpPr>
        <p:spPr>
          <a:xfrm>
            <a:off x="670133" y="3737111"/>
            <a:ext cx="3138236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2000" dirty="0">
                <a:latin typeface="Sylfaen"/>
              </a:rPr>
              <a:t>   10 września 2020 roku</a:t>
            </a:r>
          </a:p>
          <a:p>
            <a:r>
              <a:rPr lang="pl-PL" sz="2000" noProof="1">
                <a:latin typeface="Sylfaen"/>
              </a:rPr>
              <a:t>dołączył do SCHeerenveen, a wcześniej dostał pierwsze powołanie do reprezentacji Polski.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7535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2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4C8739E7-3C51-EB72-FA08-3D0AB8CF1E20}"/>
              </a:ext>
            </a:extLst>
          </p:cNvPr>
          <p:cNvSpPr/>
          <p:nvPr/>
        </p:nvSpPr>
        <p:spPr>
          <a:xfrm>
            <a:off x="3870158" y="80210"/>
            <a:ext cx="3890209" cy="1273341"/>
          </a:xfrm>
          <a:prstGeom prst="roundRect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F18E1BAB-90E4-9529-AD59-D85DE661D130}"/>
              </a:ext>
            </a:extLst>
          </p:cNvPr>
          <p:cNvSpPr/>
          <p:nvPr/>
        </p:nvSpPr>
        <p:spPr>
          <a:xfrm>
            <a:off x="-1" y="-1"/>
            <a:ext cx="1604210" cy="6857998"/>
          </a:xfrm>
          <a:prstGeom prst="rect">
            <a:avLst/>
          </a:prstGeom>
          <a:solidFill>
            <a:srgbClr val="896E4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338D4331-3C5E-51FB-2C43-56334BE1D2A3}"/>
              </a:ext>
            </a:extLst>
          </p:cNvPr>
          <p:cNvSpPr/>
          <p:nvPr/>
        </p:nvSpPr>
        <p:spPr>
          <a:xfrm>
            <a:off x="72833" y="0"/>
            <a:ext cx="4251157" cy="6857999"/>
          </a:xfrm>
          <a:prstGeom prst="parallelogram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Прямокутник 2">
            <a:extLst>
              <a:ext uri="{FF2B5EF4-FFF2-40B4-BE49-F238E27FC236}">
                <a16:creationId xmlns:a16="http://schemas.microsoft.com/office/drawing/2014/main" id="{A16E4693-0B28-F7D5-D819-6DF9A360BBC7}"/>
              </a:ext>
            </a:extLst>
          </p:cNvPr>
          <p:cNvSpPr/>
          <p:nvPr/>
        </p:nvSpPr>
        <p:spPr>
          <a:xfrm rot="5160000">
            <a:off x="4561759" y="-1076152"/>
            <a:ext cx="1463844" cy="3589418"/>
          </a:xfrm>
          <a:prstGeom prst="parallelogram">
            <a:avLst/>
          </a:prstGeom>
          <a:solidFill>
            <a:srgbClr val="E8BF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891279-4B8E-29D9-1281-03A5B8B03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259" y="510085"/>
            <a:ext cx="7183723" cy="66128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ts val="0"/>
              </a:spcBef>
            </a:pPr>
            <a:r>
              <a:rPr lang="pl-PL" sz="4000" b="1">
                <a:latin typeface="Sylfaen"/>
              </a:rPr>
              <a:t>Zapraszamy do naszej szkoły!</a:t>
            </a:r>
            <a:br>
              <a:rPr lang="uk-UA" sz="4000" b="1">
                <a:latin typeface="Sylfaen"/>
              </a:rPr>
            </a:br>
            <a:endParaRPr lang="uk-UA" sz="4000" b="1">
              <a:latin typeface="Sylfaen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41AC42-2CC2-6394-F9F9-550F20F3D69E}"/>
              </a:ext>
            </a:extLst>
          </p:cNvPr>
          <p:cNvSpPr txBox="1"/>
          <p:nvPr/>
        </p:nvSpPr>
        <p:spPr>
          <a:xfrm>
            <a:off x="1032710" y="842210"/>
            <a:ext cx="3489157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3200" b="1">
                <a:latin typeface="Sylfaen"/>
              </a:rPr>
              <a:t>Dlaczego my?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C6AE0A4-2322-791C-88E9-648C3EAD99DE}"/>
              </a:ext>
            </a:extLst>
          </p:cNvPr>
          <p:cNvSpPr txBox="1"/>
          <p:nvPr/>
        </p:nvSpPr>
        <p:spPr>
          <a:xfrm>
            <a:off x="932445" y="1584157"/>
            <a:ext cx="2536657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uk-UA"/>
          </a:p>
          <a:p>
            <a:pPr algn="l"/>
            <a:r>
              <a:rPr lang="pl-PL" sz="2800" b="1" i="1">
                <a:solidFill>
                  <a:srgbClr val="C00000"/>
                </a:solidFill>
                <a:latin typeface="Sylfaen"/>
              </a:rPr>
              <a:t>D</a:t>
            </a:r>
            <a:r>
              <a:rPr lang="pl-PL" sz="2800" b="1" i="1">
                <a:latin typeface="Sylfaen"/>
              </a:rPr>
              <a:t>oświadczenie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2878E1F-9052-AF28-1195-08A877C80B72}"/>
              </a:ext>
            </a:extLst>
          </p:cNvPr>
          <p:cNvSpPr txBox="1"/>
          <p:nvPr/>
        </p:nvSpPr>
        <p:spPr>
          <a:xfrm>
            <a:off x="862262" y="2386263"/>
            <a:ext cx="266699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l-PL" sz="2800" b="1" i="1">
                <a:solidFill>
                  <a:srgbClr val="C00000"/>
                </a:solidFill>
                <a:latin typeface="Sylfaen"/>
              </a:rPr>
              <a:t>Z</a:t>
            </a:r>
            <a:r>
              <a:rPr lang="pl-PL" sz="2800" b="1" i="1">
                <a:latin typeface="Sylfaen"/>
              </a:rPr>
              <a:t>aangażowanie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6208A56-E4A4-0430-1EC4-915F1B3CD6C6}"/>
              </a:ext>
            </a:extLst>
          </p:cNvPr>
          <p:cNvSpPr txBox="1"/>
          <p:nvPr/>
        </p:nvSpPr>
        <p:spPr>
          <a:xfrm>
            <a:off x="751973" y="2907631"/>
            <a:ext cx="288757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l-PL" sz="2800" b="1" i="1">
                <a:solidFill>
                  <a:srgbClr val="C00000"/>
                </a:solidFill>
                <a:latin typeface="Sylfaen"/>
              </a:rPr>
              <a:t>B</a:t>
            </a:r>
            <a:r>
              <a:rPr lang="pl-PL" sz="2800" b="1" i="1">
                <a:latin typeface="Sylfaen"/>
              </a:rPr>
              <a:t>ezpieczeństwo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1C0959-C7FE-5227-84FC-E5747DDEEA00}"/>
              </a:ext>
            </a:extLst>
          </p:cNvPr>
          <p:cNvSpPr txBox="1"/>
          <p:nvPr/>
        </p:nvSpPr>
        <p:spPr>
          <a:xfrm>
            <a:off x="651709" y="3388895"/>
            <a:ext cx="196515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l-PL" sz="2800" b="1" i="1">
                <a:solidFill>
                  <a:srgbClr val="C00000"/>
                </a:solidFill>
                <a:latin typeface="Sylfaen"/>
              </a:rPr>
              <a:t>T</a:t>
            </a:r>
            <a:r>
              <a:rPr lang="pl-PL" sz="2800" b="1" i="1">
                <a:latin typeface="Sylfaen"/>
              </a:rPr>
              <a:t>radycja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487242C-B3D7-6F2F-1DC1-3F60AFBE7327}"/>
              </a:ext>
            </a:extLst>
          </p:cNvPr>
          <p:cNvSpPr txBox="1"/>
          <p:nvPr/>
        </p:nvSpPr>
        <p:spPr>
          <a:xfrm>
            <a:off x="431131" y="4431632"/>
            <a:ext cx="210552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2800" b="1" i="1">
                <a:solidFill>
                  <a:srgbClr val="C00000"/>
                </a:solidFill>
                <a:latin typeface="Sylfaen"/>
              </a:rPr>
              <a:t>W</a:t>
            </a:r>
            <a:r>
              <a:rPr lang="pl-PL" sz="2800" b="1" i="1">
                <a:latin typeface="Sylfaen"/>
              </a:rPr>
              <a:t>sparcie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258E035-34A0-7BB6-5B05-34DD1C038FA4}"/>
              </a:ext>
            </a:extLst>
          </p:cNvPr>
          <p:cNvSpPr txBox="1"/>
          <p:nvPr/>
        </p:nvSpPr>
        <p:spPr>
          <a:xfrm>
            <a:off x="571499" y="3910262"/>
            <a:ext cx="182478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l-PL" sz="2800" b="1" i="1">
                <a:solidFill>
                  <a:srgbClr val="C00000"/>
                </a:solidFill>
                <a:latin typeface="Sylfaen"/>
              </a:rPr>
              <a:t>S</a:t>
            </a:r>
            <a:r>
              <a:rPr lang="pl-PL" sz="2800" b="1" i="1">
                <a:latin typeface="Sylfaen"/>
              </a:rPr>
              <a:t>ukcesy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F0FF493-60F6-8E4D-436D-D409C0808D60}"/>
              </a:ext>
            </a:extLst>
          </p:cNvPr>
          <p:cNvSpPr txBox="1"/>
          <p:nvPr/>
        </p:nvSpPr>
        <p:spPr>
          <a:xfrm>
            <a:off x="310814" y="4953000"/>
            <a:ext cx="194510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l-PL" sz="2800" b="1" i="1">
                <a:solidFill>
                  <a:srgbClr val="C00000"/>
                </a:solidFill>
                <a:latin typeface="Sylfaen"/>
              </a:rPr>
              <a:t>M</a:t>
            </a:r>
            <a:r>
              <a:rPr lang="pl-PL" sz="2800" b="1" i="1">
                <a:latin typeface="Sylfaen"/>
              </a:rPr>
              <a:t>otywacja</a:t>
            </a:r>
          </a:p>
        </p:txBody>
      </p:sp>
    </p:spTree>
    <p:extLst>
      <p:ext uri="{BB962C8B-B14F-4D97-AF65-F5344CB8AC3E}">
        <p14:creationId xmlns:p14="http://schemas.microsoft.com/office/powerpoint/2010/main" val="211410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7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7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25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6" grpId="0" animBg="1"/>
      <p:bldP spid="3" grpId="0" animBg="1"/>
      <p:bldP spid="15" grpId="0" animBg="1"/>
      <p:bldP spid="2" grpId="0"/>
      <p:bldP spid="19" grpId="0"/>
      <p:bldP spid="21" grpId="0"/>
      <p:bldP spid="22" grpId="0"/>
      <p:bldP spid="23" grpId="0"/>
      <p:bldP spid="24" grpId="0"/>
      <p:bldP spid="25" grpId="0"/>
      <p:bldP spid="26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BF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Зображення, що містить текст, знімок екран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5EF38306-07EC-D428-F5CF-DBB9E0F531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5AF05462-EA2D-5AD7-F1FB-0DC431C8D018}"/>
              </a:ext>
            </a:extLst>
          </p:cNvPr>
          <p:cNvSpPr/>
          <p:nvPr/>
        </p:nvSpPr>
        <p:spPr>
          <a:xfrm>
            <a:off x="221848" y="2305291"/>
            <a:ext cx="4311569" cy="839164"/>
          </a:xfrm>
          <a:prstGeom prst="rect">
            <a:avLst/>
          </a:prstGeom>
          <a:solidFill>
            <a:srgbClr val="E8BF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7484AAAE-25C6-193A-98BB-B9E6557BCE7D}"/>
              </a:ext>
            </a:extLst>
          </p:cNvPr>
          <p:cNvSpPr/>
          <p:nvPr/>
        </p:nvSpPr>
        <p:spPr>
          <a:xfrm>
            <a:off x="1087695" y="2318683"/>
            <a:ext cx="2968966" cy="2179479"/>
          </a:xfrm>
          <a:prstGeom prst="roundRect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DA60FC-F101-DAF9-9BAD-19EB1C9F6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777" y="1957374"/>
            <a:ext cx="3247305" cy="2181481"/>
          </a:xfrm>
        </p:spPr>
        <p:txBody>
          <a:bodyPr anchor="b">
            <a:normAutofit/>
          </a:bodyPr>
          <a:lstStyle/>
          <a:p>
            <a:r>
              <a:rPr lang="pl-PL" sz="5400" b="1">
                <a:latin typeface="Sylfaen"/>
              </a:rPr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18738337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E59B0D-C0B6-1357-BB1F-79408E51E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елограм 2">
            <a:extLst>
              <a:ext uri="{FF2B5EF4-FFF2-40B4-BE49-F238E27FC236}">
                <a16:creationId xmlns:a16="http://schemas.microsoft.com/office/drawing/2014/main" id="{B8C667A7-D46C-E67A-DF07-62F8FA887CAF}"/>
              </a:ext>
            </a:extLst>
          </p:cNvPr>
          <p:cNvSpPr/>
          <p:nvPr/>
        </p:nvSpPr>
        <p:spPr>
          <a:xfrm>
            <a:off x="3987" y="-1450"/>
            <a:ext cx="4990808" cy="6859811"/>
          </a:xfrm>
          <a:prstGeom prst="parallelogram">
            <a:avLst/>
          </a:prstGeom>
          <a:solidFill>
            <a:srgbClr val="E8BF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9CE2E373-76F8-AA2B-5743-9D806D8EF12D}"/>
              </a:ext>
            </a:extLst>
          </p:cNvPr>
          <p:cNvSpPr/>
          <p:nvPr/>
        </p:nvSpPr>
        <p:spPr>
          <a:xfrm>
            <a:off x="3141" y="-2174"/>
            <a:ext cx="1935078" cy="6862227"/>
          </a:xfrm>
          <a:prstGeom prst="rect">
            <a:avLst/>
          </a:prstGeom>
          <a:solidFill>
            <a:srgbClr val="E8BF6D"/>
          </a:solidFill>
          <a:ln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9" name="Прямокутник: округлені кути 48">
            <a:extLst>
              <a:ext uri="{FF2B5EF4-FFF2-40B4-BE49-F238E27FC236}">
                <a16:creationId xmlns:a16="http://schemas.microsoft.com/office/drawing/2014/main" id="{A1164A2C-C323-8D51-17D0-CE1F7A7E32F7}"/>
              </a:ext>
            </a:extLst>
          </p:cNvPr>
          <p:cNvSpPr/>
          <p:nvPr/>
        </p:nvSpPr>
        <p:spPr>
          <a:xfrm>
            <a:off x="656057" y="83957"/>
            <a:ext cx="3521048" cy="717544"/>
          </a:xfrm>
          <a:prstGeom prst="roundRect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A75C1245-5CBF-B2FC-56B2-BBCEEFF823FB}"/>
              </a:ext>
            </a:extLst>
          </p:cNvPr>
          <p:cNvSpPr/>
          <p:nvPr/>
        </p:nvSpPr>
        <p:spPr>
          <a:xfrm>
            <a:off x="142663" y="1001303"/>
            <a:ext cx="1925052" cy="551447"/>
          </a:xfrm>
          <a:prstGeom prst="rect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4000" b="1">
              <a:solidFill>
                <a:srgbClr val="000000"/>
              </a:solidFill>
              <a:latin typeface="Sylfaen"/>
            </a:endParaRPr>
          </a:p>
          <a:p>
            <a:pPr algn="ctr"/>
            <a:endParaRPr lang="uk-UA"/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99E5870C-669C-26E8-F372-0AC2D75072B7}"/>
              </a:ext>
            </a:extLst>
          </p:cNvPr>
          <p:cNvSpPr/>
          <p:nvPr/>
        </p:nvSpPr>
        <p:spPr>
          <a:xfrm>
            <a:off x="142662" y="4912290"/>
            <a:ext cx="1925052" cy="551447"/>
          </a:xfrm>
          <a:prstGeom prst="rect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6AFE2497-C4D6-9D01-0C28-A242BFF5BAFD}"/>
              </a:ext>
            </a:extLst>
          </p:cNvPr>
          <p:cNvSpPr/>
          <p:nvPr/>
        </p:nvSpPr>
        <p:spPr>
          <a:xfrm>
            <a:off x="142662" y="2249880"/>
            <a:ext cx="1925052" cy="551447"/>
          </a:xfrm>
          <a:prstGeom prst="rect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1AAB3EF0-D345-B6F5-371D-1E128A810B16}"/>
              </a:ext>
            </a:extLst>
          </p:cNvPr>
          <p:cNvSpPr/>
          <p:nvPr/>
        </p:nvSpPr>
        <p:spPr>
          <a:xfrm>
            <a:off x="142661" y="3590265"/>
            <a:ext cx="1925052" cy="551447"/>
          </a:xfrm>
          <a:prstGeom prst="rect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CC50BF1D-4CBD-48F9-5C6C-D657F95A959B}"/>
              </a:ext>
            </a:extLst>
          </p:cNvPr>
          <p:cNvSpPr/>
          <p:nvPr/>
        </p:nvSpPr>
        <p:spPr>
          <a:xfrm>
            <a:off x="142661" y="6160867"/>
            <a:ext cx="1925052" cy="551447"/>
          </a:xfrm>
          <a:prstGeom prst="rect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Стрілка: вправо 16">
            <a:extLst>
              <a:ext uri="{FF2B5EF4-FFF2-40B4-BE49-F238E27FC236}">
                <a16:creationId xmlns:a16="http://schemas.microsoft.com/office/drawing/2014/main" id="{5AC34C3A-38F5-8E10-DB0E-BFD9FCEBCE8C}"/>
              </a:ext>
            </a:extLst>
          </p:cNvPr>
          <p:cNvSpPr/>
          <p:nvPr/>
        </p:nvSpPr>
        <p:spPr>
          <a:xfrm>
            <a:off x="2159522" y="5880132"/>
            <a:ext cx="5232849" cy="1152263"/>
          </a:xfrm>
          <a:prstGeom prst="rightArrow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/>
          </a:p>
        </p:txBody>
      </p:sp>
      <p:sp>
        <p:nvSpPr>
          <p:cNvPr id="21" name="Стрілка: вправо 20">
            <a:extLst>
              <a:ext uri="{FF2B5EF4-FFF2-40B4-BE49-F238E27FC236}">
                <a16:creationId xmlns:a16="http://schemas.microsoft.com/office/drawing/2014/main" id="{5A52EBAD-94F5-8821-8147-4B2A4EE569C2}"/>
              </a:ext>
            </a:extLst>
          </p:cNvPr>
          <p:cNvSpPr/>
          <p:nvPr/>
        </p:nvSpPr>
        <p:spPr>
          <a:xfrm>
            <a:off x="2177884" y="715614"/>
            <a:ext cx="5155684" cy="1132972"/>
          </a:xfrm>
          <a:prstGeom prst="rightArrow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6B6E63-7F2C-1F88-A4B4-96A59AA81199}"/>
              </a:ext>
            </a:extLst>
          </p:cNvPr>
          <p:cNvSpPr txBox="1"/>
          <p:nvPr/>
        </p:nvSpPr>
        <p:spPr>
          <a:xfrm>
            <a:off x="2177884" y="966270"/>
            <a:ext cx="487278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600" b="1" noProof="1">
                <a:latin typeface="Sylfaen"/>
                <a:ea typeface="Calibri"/>
                <a:cs typeface="Calibri"/>
              </a:rPr>
              <a:t>Założenie szkoły, początek jej działalności jako szkoły żeńskiej.</a:t>
            </a:r>
            <a:endParaRPr lang="pl-PL" sz="1600" b="1" noProof="1">
              <a:latin typeface="Sylfaen"/>
            </a:endParaRPr>
          </a:p>
        </p:txBody>
      </p:sp>
      <p:sp>
        <p:nvSpPr>
          <p:cNvPr id="25" name="Стрілка: вправо 24">
            <a:extLst>
              <a:ext uri="{FF2B5EF4-FFF2-40B4-BE49-F238E27FC236}">
                <a16:creationId xmlns:a16="http://schemas.microsoft.com/office/drawing/2014/main" id="{2A5B9658-94A6-A950-EB2A-91EB68B116C0}"/>
              </a:ext>
            </a:extLst>
          </p:cNvPr>
          <p:cNvSpPr/>
          <p:nvPr/>
        </p:nvSpPr>
        <p:spPr>
          <a:xfrm>
            <a:off x="2177884" y="1958755"/>
            <a:ext cx="4480495" cy="1132972"/>
          </a:xfrm>
          <a:prstGeom prst="rightArrow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/>
          </a:p>
        </p:txBody>
      </p:sp>
      <p:sp>
        <p:nvSpPr>
          <p:cNvPr id="27" name="Стрілка: вправо 26">
            <a:extLst>
              <a:ext uri="{FF2B5EF4-FFF2-40B4-BE49-F238E27FC236}">
                <a16:creationId xmlns:a16="http://schemas.microsoft.com/office/drawing/2014/main" id="{A167F744-7AE7-CD33-D3CE-EC0D97B1E694}"/>
              </a:ext>
            </a:extLst>
          </p:cNvPr>
          <p:cNvSpPr/>
          <p:nvPr/>
        </p:nvSpPr>
        <p:spPr>
          <a:xfrm>
            <a:off x="2177883" y="3311221"/>
            <a:ext cx="4384039" cy="1132972"/>
          </a:xfrm>
          <a:prstGeom prst="rightArrow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67F19E-BF98-BB9F-D8B1-2C3957EDB425}"/>
              </a:ext>
            </a:extLst>
          </p:cNvPr>
          <p:cNvSpPr txBox="1"/>
          <p:nvPr/>
        </p:nvSpPr>
        <p:spPr>
          <a:xfrm>
            <a:off x="2177886" y="2299649"/>
            <a:ext cx="4311315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600" b="1" noProof="1">
                <a:latin typeface="Sylfaen"/>
                <a:ea typeface="Calibri"/>
                <a:cs typeface="Calibri"/>
              </a:rPr>
              <a:t>Zakupienie gruntu pod budowę nowej szkoły.</a:t>
            </a:r>
          </a:p>
          <a:p>
            <a:pPr algn="l"/>
            <a:endParaRPr lang="uk-UA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F6B11D4-3731-10FE-95F0-17F3E1DFFCA2}"/>
              </a:ext>
            </a:extLst>
          </p:cNvPr>
          <p:cNvSpPr txBox="1"/>
          <p:nvPr/>
        </p:nvSpPr>
        <p:spPr>
          <a:xfrm>
            <a:off x="2177883" y="3662140"/>
            <a:ext cx="4009131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600" b="1">
                <a:latin typeface="Sylfaen"/>
                <a:ea typeface="Calibri"/>
                <a:cs typeface="Calibri"/>
              </a:rPr>
              <a:t>Oddanie do użytku nowego budynku szkoły.</a:t>
            </a:r>
          </a:p>
          <a:p>
            <a:pPr algn="l"/>
            <a:endParaRPr lang="uk-UA"/>
          </a:p>
        </p:txBody>
      </p:sp>
      <p:sp>
        <p:nvSpPr>
          <p:cNvPr id="33" name="Стрілка: вправо 32">
            <a:extLst>
              <a:ext uri="{FF2B5EF4-FFF2-40B4-BE49-F238E27FC236}">
                <a16:creationId xmlns:a16="http://schemas.microsoft.com/office/drawing/2014/main" id="{DEEC810E-4FF4-BA6F-65D1-2D4E303D956C}"/>
              </a:ext>
            </a:extLst>
          </p:cNvPr>
          <p:cNvSpPr/>
          <p:nvPr/>
        </p:nvSpPr>
        <p:spPr>
          <a:xfrm>
            <a:off x="2177883" y="4627808"/>
            <a:ext cx="5059229" cy="1132972"/>
          </a:xfrm>
          <a:prstGeom prst="rightArrow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8B3506D-B9ED-01BA-53AC-77D17F760765}"/>
              </a:ext>
            </a:extLst>
          </p:cNvPr>
          <p:cNvSpPr txBox="1"/>
          <p:nvPr/>
        </p:nvSpPr>
        <p:spPr>
          <a:xfrm>
            <a:off x="2177885" y="4898520"/>
            <a:ext cx="4642184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600" b="1" dirty="0">
                <a:latin typeface="Sylfaen"/>
                <a:ea typeface="Calibri"/>
                <a:cs typeface="Calibri"/>
              </a:rPr>
              <a:t>Wznowienie nauki po II wojnie światowej                            i początek nowego etapu w życiu szkoły.</a:t>
            </a:r>
          </a:p>
          <a:p>
            <a:pPr algn="l"/>
            <a:endParaRPr lang="uk-UA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6655C50-B8C5-8628-0D2E-B36E1CD5EE82}"/>
              </a:ext>
            </a:extLst>
          </p:cNvPr>
          <p:cNvSpPr txBox="1"/>
          <p:nvPr/>
        </p:nvSpPr>
        <p:spPr>
          <a:xfrm>
            <a:off x="626946" y="1093230"/>
            <a:ext cx="94863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uk-UA" sz="2000" b="1" i="1">
                <a:latin typeface="Sylfaen"/>
              </a:rPr>
              <a:t>1895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32502E9-6E16-6CD4-95CD-3959C67404C9}"/>
              </a:ext>
            </a:extLst>
          </p:cNvPr>
          <p:cNvSpPr txBox="1"/>
          <p:nvPr/>
        </p:nvSpPr>
        <p:spPr>
          <a:xfrm>
            <a:off x="749074" y="2297448"/>
            <a:ext cx="94712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uk-UA" sz="2000" b="1" i="1">
                <a:latin typeface="Sylfaen"/>
              </a:rPr>
              <a:t>1911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42BBFE1-740E-C1E4-B398-36B1AFBD8564}"/>
              </a:ext>
            </a:extLst>
          </p:cNvPr>
          <p:cNvSpPr txBox="1"/>
          <p:nvPr/>
        </p:nvSpPr>
        <p:spPr>
          <a:xfrm>
            <a:off x="745812" y="3658779"/>
            <a:ext cx="939046" cy="4097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uk-UA" sz="2000" b="1" i="1">
                <a:latin typeface="Sylfaen"/>
              </a:rPr>
              <a:t>1930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0094077-9272-9093-2C7B-02DF55C3C869}"/>
              </a:ext>
            </a:extLst>
          </p:cNvPr>
          <p:cNvSpPr txBox="1"/>
          <p:nvPr/>
        </p:nvSpPr>
        <p:spPr>
          <a:xfrm>
            <a:off x="742309" y="5004339"/>
            <a:ext cx="95249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uk-UA" sz="2000" b="1" i="1">
                <a:latin typeface="Sylfaen"/>
              </a:rPr>
              <a:t>1945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5ADAC7F-447F-4DCC-9A28-4423D52B799A}"/>
              </a:ext>
            </a:extLst>
          </p:cNvPr>
          <p:cNvSpPr txBox="1"/>
          <p:nvPr/>
        </p:nvSpPr>
        <p:spPr>
          <a:xfrm>
            <a:off x="657267" y="6252676"/>
            <a:ext cx="95153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uk-UA" sz="2000" b="1" i="1">
                <a:latin typeface="Sylfaen"/>
              </a:rPr>
              <a:t>1960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1B25956-C9FB-D01C-A503-9C68AC75E109}"/>
              </a:ext>
            </a:extLst>
          </p:cNvPr>
          <p:cNvSpPr txBox="1"/>
          <p:nvPr/>
        </p:nvSpPr>
        <p:spPr>
          <a:xfrm>
            <a:off x="658112" y="86130"/>
            <a:ext cx="368279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4000" b="1">
                <a:latin typeface="Sylfaen"/>
              </a:rPr>
              <a:t>Historia szkoły</a:t>
            </a:r>
            <a:endParaRPr lang="pl-PL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F6CCEB-9AA8-9C3A-6909-EF1B90BD4F32}"/>
              </a:ext>
            </a:extLst>
          </p:cNvPr>
          <p:cNvSpPr txBox="1"/>
          <p:nvPr/>
        </p:nvSpPr>
        <p:spPr>
          <a:xfrm>
            <a:off x="2156263" y="6271521"/>
            <a:ext cx="506026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600" b="1">
                <a:latin typeface="Sylfaen"/>
                <a:ea typeface="Yu Mincho"/>
              </a:rPr>
              <a:t>Oddanie do użytku nowych </a:t>
            </a:r>
            <a:r>
              <a:rPr lang="pl-PL" sz="1600" b="1" err="1">
                <a:latin typeface="Sylfaen"/>
                <a:ea typeface="Yu Mincho"/>
              </a:rPr>
              <a:t>sal</a:t>
            </a:r>
            <a:r>
              <a:rPr lang="pl-PL" sz="1600" b="1">
                <a:latin typeface="Sylfaen"/>
                <a:ea typeface="Yu Mincho"/>
              </a:rPr>
              <a:t> i sali gimnastycznej.</a:t>
            </a:r>
            <a:br>
              <a:rPr lang="pl-PL" sz="1600">
                <a:solidFill>
                  <a:schemeClr val="bg1"/>
                </a:solidFill>
                <a:latin typeface="Yu Mincho"/>
                <a:ea typeface="Yu Mincho"/>
              </a:rPr>
            </a:br>
            <a:endParaRPr lang="pl-PL" sz="1600">
              <a:solidFill>
                <a:srgbClr val="000000"/>
              </a:solidFill>
              <a:latin typeface="Yu Mincho"/>
              <a:ea typeface="Yu Mincho"/>
            </a:endParaRPr>
          </a:p>
        </p:txBody>
      </p:sp>
    </p:spTree>
    <p:extLst>
      <p:ext uri="{BB962C8B-B14F-4D97-AF65-F5344CB8AC3E}">
        <p14:creationId xmlns:p14="http://schemas.microsoft.com/office/powerpoint/2010/main" val="28181428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5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75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25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7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250"/>
                            </p:stCondLst>
                            <p:childTnLst>
                              <p:par>
                                <p:cTn id="7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75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250"/>
                            </p:stCondLst>
                            <p:childTnLst>
                              <p:par>
                                <p:cTn id="8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75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49" grpId="0" animBg="1"/>
      <p:bldP spid="7" grpId="0" animBg="1"/>
      <p:bldP spid="9" grpId="0" animBg="1"/>
      <p:bldP spid="11" grpId="0" animBg="1"/>
      <p:bldP spid="13" grpId="0" animBg="1"/>
      <p:bldP spid="15" grpId="0" animBg="1"/>
      <p:bldP spid="17" grpId="0" animBg="1"/>
      <p:bldP spid="21" grpId="0" animBg="1"/>
      <p:bldP spid="23" grpId="0"/>
      <p:bldP spid="25" grpId="0" animBg="1"/>
      <p:bldP spid="27" grpId="0" animBg="1"/>
      <p:bldP spid="29" grpId="0"/>
      <p:bldP spid="31" grpId="0"/>
      <p:bldP spid="33" grpId="0" animBg="1"/>
      <p:bldP spid="35" grpId="0"/>
      <p:bldP spid="37" grpId="0"/>
      <p:bldP spid="39" grpId="0"/>
      <p:bldP spid="41" grpId="0"/>
      <p:bldP spid="43" grpId="0"/>
      <p:bldP spid="45" grpId="0"/>
      <p:bldP spid="47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1852DC58-C133-3FA6-A412-681269203432}"/>
              </a:ext>
            </a:extLst>
          </p:cNvPr>
          <p:cNvSpPr/>
          <p:nvPr/>
        </p:nvSpPr>
        <p:spPr>
          <a:xfrm>
            <a:off x="10258009" y="-2174"/>
            <a:ext cx="1935078" cy="6862227"/>
          </a:xfrm>
          <a:prstGeom prst="rect">
            <a:avLst/>
          </a:prstGeom>
          <a:solidFill>
            <a:srgbClr val="E8BF6D"/>
          </a:solidFill>
          <a:ln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аралелограм 4">
            <a:extLst>
              <a:ext uri="{FF2B5EF4-FFF2-40B4-BE49-F238E27FC236}">
                <a16:creationId xmlns:a16="http://schemas.microsoft.com/office/drawing/2014/main" id="{A7BA7946-68F9-5CFC-EB12-C12498B9D31A}"/>
              </a:ext>
            </a:extLst>
          </p:cNvPr>
          <p:cNvSpPr/>
          <p:nvPr/>
        </p:nvSpPr>
        <p:spPr>
          <a:xfrm>
            <a:off x="7201674" y="-1450"/>
            <a:ext cx="4990808" cy="6859811"/>
          </a:xfrm>
          <a:prstGeom prst="parallelogram">
            <a:avLst/>
          </a:prstGeom>
          <a:solidFill>
            <a:srgbClr val="E8BF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208BD2F8-C9A8-988D-E00F-53892D60FBE3}"/>
              </a:ext>
            </a:extLst>
          </p:cNvPr>
          <p:cNvSpPr/>
          <p:nvPr/>
        </p:nvSpPr>
        <p:spPr>
          <a:xfrm>
            <a:off x="8569840" y="83957"/>
            <a:ext cx="3521048" cy="717544"/>
          </a:xfrm>
          <a:prstGeom prst="roundRect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82C98C-2D31-F763-B7D2-BDEC776B8E76}"/>
              </a:ext>
            </a:extLst>
          </p:cNvPr>
          <p:cNvSpPr txBox="1"/>
          <p:nvPr/>
        </p:nvSpPr>
        <p:spPr>
          <a:xfrm>
            <a:off x="8571895" y="86130"/>
            <a:ext cx="368279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4000" b="1">
                <a:latin typeface="Sylfaen"/>
              </a:rPr>
              <a:t>Historia szkoły</a:t>
            </a:r>
            <a:endParaRPr lang="pl-PL"/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693D7020-71F3-DE3C-DB30-DAEC947445B8}"/>
              </a:ext>
            </a:extLst>
          </p:cNvPr>
          <p:cNvSpPr/>
          <p:nvPr/>
        </p:nvSpPr>
        <p:spPr>
          <a:xfrm>
            <a:off x="10177194" y="982942"/>
            <a:ext cx="1925052" cy="551447"/>
          </a:xfrm>
          <a:prstGeom prst="rect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4000" b="1">
              <a:solidFill>
                <a:srgbClr val="000000"/>
              </a:solidFill>
              <a:latin typeface="Sylfaen"/>
            </a:endParaRPr>
          </a:p>
          <a:p>
            <a:pPr algn="ctr"/>
            <a:endParaRPr lang="uk-UA"/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32255E20-5A3B-FAF2-9F2C-21267A9245B0}"/>
              </a:ext>
            </a:extLst>
          </p:cNvPr>
          <p:cNvSpPr/>
          <p:nvPr/>
        </p:nvSpPr>
        <p:spPr>
          <a:xfrm>
            <a:off x="10177192" y="4811302"/>
            <a:ext cx="1925052" cy="551447"/>
          </a:xfrm>
          <a:prstGeom prst="rect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86F413D7-0A0B-8771-DC8E-17721FD26A81}"/>
              </a:ext>
            </a:extLst>
          </p:cNvPr>
          <p:cNvSpPr/>
          <p:nvPr/>
        </p:nvSpPr>
        <p:spPr>
          <a:xfrm>
            <a:off x="10177192" y="2139711"/>
            <a:ext cx="1925052" cy="551447"/>
          </a:xfrm>
          <a:prstGeom prst="rect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8632C1C1-7C80-217C-9BA6-DAB9C2AE9FCB}"/>
              </a:ext>
            </a:extLst>
          </p:cNvPr>
          <p:cNvSpPr/>
          <p:nvPr/>
        </p:nvSpPr>
        <p:spPr>
          <a:xfrm>
            <a:off x="10177191" y="3489277"/>
            <a:ext cx="1925052" cy="551447"/>
          </a:xfrm>
          <a:prstGeom prst="rect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Прямокутник 20">
            <a:extLst>
              <a:ext uri="{FF2B5EF4-FFF2-40B4-BE49-F238E27FC236}">
                <a16:creationId xmlns:a16="http://schemas.microsoft.com/office/drawing/2014/main" id="{1AA2E065-45CF-FFC2-F278-32D459968947}"/>
              </a:ext>
            </a:extLst>
          </p:cNvPr>
          <p:cNvSpPr/>
          <p:nvPr/>
        </p:nvSpPr>
        <p:spPr>
          <a:xfrm>
            <a:off x="10177191" y="6059879"/>
            <a:ext cx="1925052" cy="551447"/>
          </a:xfrm>
          <a:prstGeom prst="rect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Стрілка: вправо 24">
            <a:extLst>
              <a:ext uri="{FF2B5EF4-FFF2-40B4-BE49-F238E27FC236}">
                <a16:creationId xmlns:a16="http://schemas.microsoft.com/office/drawing/2014/main" id="{397E7214-2005-DB3C-F427-2D64CC5A7028}"/>
              </a:ext>
            </a:extLst>
          </p:cNvPr>
          <p:cNvSpPr/>
          <p:nvPr/>
        </p:nvSpPr>
        <p:spPr>
          <a:xfrm flipH="1">
            <a:off x="5212822" y="706433"/>
            <a:ext cx="4832942" cy="1123791"/>
          </a:xfrm>
          <a:prstGeom prst="rightArrow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Стрілка: вправо 32">
            <a:extLst>
              <a:ext uri="{FF2B5EF4-FFF2-40B4-BE49-F238E27FC236}">
                <a16:creationId xmlns:a16="http://schemas.microsoft.com/office/drawing/2014/main" id="{78072D86-0E43-64AB-096C-6C06839CC563}"/>
              </a:ext>
            </a:extLst>
          </p:cNvPr>
          <p:cNvSpPr/>
          <p:nvPr/>
        </p:nvSpPr>
        <p:spPr>
          <a:xfrm flipH="1">
            <a:off x="5594740" y="1822810"/>
            <a:ext cx="4456532" cy="1151333"/>
          </a:xfrm>
          <a:prstGeom prst="rightArrow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5" name="Стрілка: вправо 34">
            <a:extLst>
              <a:ext uri="{FF2B5EF4-FFF2-40B4-BE49-F238E27FC236}">
                <a16:creationId xmlns:a16="http://schemas.microsoft.com/office/drawing/2014/main" id="{30A882EA-B4C5-C59B-12CC-9670B0163C9F}"/>
              </a:ext>
            </a:extLst>
          </p:cNvPr>
          <p:cNvSpPr/>
          <p:nvPr/>
        </p:nvSpPr>
        <p:spPr>
          <a:xfrm flipH="1">
            <a:off x="6848825" y="3205426"/>
            <a:ext cx="3207955" cy="1114611"/>
          </a:xfrm>
          <a:prstGeom prst="rightArrow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Стрілка: вправо 36">
            <a:extLst>
              <a:ext uri="{FF2B5EF4-FFF2-40B4-BE49-F238E27FC236}">
                <a16:creationId xmlns:a16="http://schemas.microsoft.com/office/drawing/2014/main" id="{16025BAE-269A-1CF8-66CA-797E1BC12659}"/>
              </a:ext>
            </a:extLst>
          </p:cNvPr>
          <p:cNvSpPr/>
          <p:nvPr/>
        </p:nvSpPr>
        <p:spPr>
          <a:xfrm flipH="1">
            <a:off x="6184141" y="4532958"/>
            <a:ext cx="3868967" cy="1114611"/>
          </a:xfrm>
          <a:prstGeom prst="rightArrow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9" name="Стрілка: вправо 38">
            <a:extLst>
              <a:ext uri="{FF2B5EF4-FFF2-40B4-BE49-F238E27FC236}">
                <a16:creationId xmlns:a16="http://schemas.microsoft.com/office/drawing/2014/main" id="{BD9CD0D8-51AD-3FAD-B560-F4FBF62A3A9E}"/>
              </a:ext>
            </a:extLst>
          </p:cNvPr>
          <p:cNvSpPr/>
          <p:nvPr/>
        </p:nvSpPr>
        <p:spPr>
          <a:xfrm flipH="1">
            <a:off x="4812543" y="5777864"/>
            <a:ext cx="5227712" cy="1142152"/>
          </a:xfrm>
          <a:prstGeom prst="rightArrow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C255CE8-9A20-C8A1-AC3F-5536542D371A}"/>
              </a:ext>
            </a:extLst>
          </p:cNvPr>
          <p:cNvSpPr txBox="1"/>
          <p:nvPr/>
        </p:nvSpPr>
        <p:spPr>
          <a:xfrm>
            <a:off x="5464584" y="6059035"/>
            <a:ext cx="4861554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600" b="1" dirty="0">
                <a:latin typeface="Sylfaen"/>
                <a:ea typeface="Open Sans"/>
                <a:cs typeface="Open Sans"/>
              </a:rPr>
              <a:t>1</a:t>
            </a:r>
            <a:r>
              <a:rPr lang="pl-PL" sz="1600" b="1" dirty="0">
                <a:latin typeface="Sylfaen"/>
                <a:ea typeface="Calibri"/>
                <a:cs typeface="Calibri"/>
              </a:rPr>
              <a:t>1 maja tego roku szkoła otrzymała nowego patrona, którym została</a:t>
            </a:r>
            <a:r>
              <a:rPr lang="pl-PL" sz="1600" b="1" dirty="0">
                <a:solidFill>
                  <a:srgbClr val="C00000"/>
                </a:solidFill>
                <a:latin typeface="Sylfaen"/>
                <a:ea typeface="Calibri"/>
                <a:cs typeface="Calibri"/>
              </a:rPr>
              <a:t> Królowa Jadwiga</a:t>
            </a:r>
            <a:r>
              <a:rPr lang="pl-PL" sz="1600" b="1" dirty="0">
                <a:latin typeface="Sylfaen"/>
                <a:ea typeface="Calibri"/>
                <a:cs typeface="Calibri"/>
              </a:rPr>
              <a:t>.</a:t>
            </a:r>
            <a:endParaRPr lang="uk-UA" sz="1600" b="1" dirty="0">
              <a:latin typeface="Sylfaen"/>
              <a:ea typeface="Calibri"/>
              <a:cs typeface="Calibri"/>
            </a:endParaRPr>
          </a:p>
          <a:p>
            <a:pPr algn="l"/>
            <a:endParaRPr lang="uk-UA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A23D31E-3F85-A089-841E-7C9E2DBC5951}"/>
              </a:ext>
            </a:extLst>
          </p:cNvPr>
          <p:cNvSpPr txBox="1"/>
          <p:nvPr/>
        </p:nvSpPr>
        <p:spPr>
          <a:xfrm>
            <a:off x="10664255" y="2213158"/>
            <a:ext cx="95153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uk-UA" sz="2000" b="1" i="1">
                <a:latin typeface="Sylfaen"/>
              </a:rPr>
              <a:t>1975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9E3634A-0503-7FA2-8D31-8065C4506D2E}"/>
              </a:ext>
            </a:extLst>
          </p:cNvPr>
          <p:cNvSpPr txBox="1"/>
          <p:nvPr/>
        </p:nvSpPr>
        <p:spPr>
          <a:xfrm>
            <a:off x="6177420" y="2241184"/>
            <a:ext cx="387595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600" b="1" dirty="0">
                <a:latin typeface="Sylfaen"/>
                <a:ea typeface="Yu Mincho"/>
              </a:rPr>
              <a:t>Patronem zostaje gen. </a:t>
            </a:r>
            <a:r>
              <a:rPr lang="pl-PL" sz="1600" b="1" dirty="0">
                <a:solidFill>
                  <a:srgbClr val="C00000"/>
                </a:solidFill>
                <a:latin typeface="Sylfaen"/>
                <a:ea typeface="Yu Mincho"/>
              </a:rPr>
              <a:t>Karol Świerczewski</a:t>
            </a:r>
            <a:r>
              <a:rPr lang="pl-PL" sz="1600" b="1" dirty="0">
                <a:latin typeface="Sylfaen"/>
                <a:ea typeface="Yu Mincho"/>
              </a:rPr>
              <a:t>.</a:t>
            </a:r>
            <a:endParaRPr lang="uk-UA" b="1" dirty="0">
              <a:latin typeface="Sylfaen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DE50A7-4A52-4162-39C7-EA2E1CDACACD}"/>
              </a:ext>
            </a:extLst>
          </p:cNvPr>
          <p:cNvSpPr txBox="1"/>
          <p:nvPr/>
        </p:nvSpPr>
        <p:spPr>
          <a:xfrm>
            <a:off x="5754138" y="1087795"/>
            <a:ext cx="472927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600" b="1">
                <a:latin typeface="Sylfaen"/>
                <a:ea typeface="Yu Mincho"/>
              </a:rPr>
              <a:t>Wprowadzenie 8-klasowej szkoły podstawowej.</a:t>
            </a:r>
            <a:endParaRPr lang="uk-UA" b="1">
              <a:latin typeface="Sylfaen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E89FB66-AEE1-C3E1-4B9F-7815AE9158BD}"/>
              </a:ext>
            </a:extLst>
          </p:cNvPr>
          <p:cNvSpPr txBox="1"/>
          <p:nvPr/>
        </p:nvSpPr>
        <p:spPr>
          <a:xfrm>
            <a:off x="10661597" y="1089727"/>
            <a:ext cx="74061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uk-UA" sz="2000" b="1">
                <a:latin typeface="Sylfaen"/>
              </a:rPr>
              <a:t>1965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63B4427-AA51-1389-4A27-E2A772106F23}"/>
              </a:ext>
            </a:extLst>
          </p:cNvPr>
          <p:cNvSpPr txBox="1"/>
          <p:nvPr/>
        </p:nvSpPr>
        <p:spPr>
          <a:xfrm>
            <a:off x="8326069" y="3596548"/>
            <a:ext cx="260684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600" b="1">
                <a:latin typeface="Sylfaen"/>
                <a:ea typeface="Yu Mincho"/>
              </a:rPr>
              <a:t>Pożar w szkole.</a:t>
            </a:r>
            <a:endParaRPr lang="uk-UA" b="1">
              <a:latin typeface="Aptos" panose="020B0004020202020204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4715612-363E-7D65-D084-AB6BCBBABDB5}"/>
              </a:ext>
            </a:extLst>
          </p:cNvPr>
          <p:cNvSpPr txBox="1"/>
          <p:nvPr/>
        </p:nvSpPr>
        <p:spPr>
          <a:xfrm>
            <a:off x="10664134" y="3567798"/>
            <a:ext cx="100202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uk-UA" sz="2000" b="1">
                <a:latin typeface="Sylfaen"/>
              </a:rPr>
              <a:t>1988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FF4C115-513C-81D3-61DE-552A14E02231}"/>
              </a:ext>
            </a:extLst>
          </p:cNvPr>
          <p:cNvSpPr txBox="1"/>
          <p:nvPr/>
        </p:nvSpPr>
        <p:spPr>
          <a:xfrm>
            <a:off x="7626885" y="4915794"/>
            <a:ext cx="240462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600" b="1">
                <a:latin typeface="Sylfaen"/>
                <a:ea typeface="Yu Mincho"/>
              </a:rPr>
              <a:t>Powrót nauczania religii.</a:t>
            </a:r>
            <a:endParaRPr lang="uk-UA" b="1">
              <a:latin typeface="Sylfaen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B873926-8D98-1F70-2886-695005AEA882}"/>
              </a:ext>
            </a:extLst>
          </p:cNvPr>
          <p:cNvSpPr txBox="1"/>
          <p:nvPr/>
        </p:nvSpPr>
        <p:spPr>
          <a:xfrm>
            <a:off x="10570393" y="4864817"/>
            <a:ext cx="118310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2000" b="1">
                <a:latin typeface="Sylfaen"/>
                <a:ea typeface="Yu Mincho"/>
              </a:rPr>
              <a:t>1990/91 </a:t>
            </a:r>
            <a:endParaRPr lang="uk-UA" sz="2000" b="1">
              <a:latin typeface="Sylfaen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C5A6F8F-052F-E143-D7FA-588DECC232D8}"/>
              </a:ext>
            </a:extLst>
          </p:cNvPr>
          <p:cNvSpPr txBox="1"/>
          <p:nvPr/>
        </p:nvSpPr>
        <p:spPr>
          <a:xfrm>
            <a:off x="10753888" y="6136104"/>
            <a:ext cx="199523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uk-UA" sz="2000" b="1">
                <a:latin typeface="Sylfaen"/>
              </a:rPr>
              <a:t>1991</a:t>
            </a:r>
          </a:p>
        </p:txBody>
      </p:sp>
    </p:spTree>
    <p:extLst>
      <p:ext uri="{BB962C8B-B14F-4D97-AF65-F5344CB8AC3E}">
        <p14:creationId xmlns:p14="http://schemas.microsoft.com/office/powerpoint/2010/main" val="22794855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5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75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25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7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250"/>
                            </p:stCondLst>
                            <p:childTnLst>
                              <p:par>
                                <p:cTn id="7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75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250"/>
                            </p:stCondLst>
                            <p:childTnLst>
                              <p:par>
                                <p:cTn id="8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75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  <p:bldP spid="7" grpId="0" animBg="1"/>
      <p:bldP spid="9" grpId="0"/>
      <p:bldP spid="13" grpId="0" animBg="1"/>
      <p:bldP spid="15" grpId="0" animBg="1"/>
      <p:bldP spid="17" grpId="0" animBg="1"/>
      <p:bldP spid="19" grpId="0" animBg="1"/>
      <p:bldP spid="21" grpId="0" animBg="1"/>
      <p:bldP spid="25" grpId="0" animBg="1"/>
      <p:bldP spid="33" grpId="0" animBg="1"/>
      <p:bldP spid="35" grpId="0" animBg="1"/>
      <p:bldP spid="37" grpId="0" animBg="1"/>
      <p:bldP spid="39" grpId="0" animBg="1"/>
      <p:bldP spid="42" grpId="0"/>
      <p:bldP spid="44" grpId="0"/>
      <p:bldP spid="46" grpId="0"/>
      <p:bldP spid="47" grpId="0"/>
      <p:bldP spid="48" grpId="0"/>
      <p:bldP spid="49" grpId="0"/>
      <p:bldP spid="50" grpId="0"/>
      <p:bldP spid="52" grpId="0"/>
      <p:bldP spid="53" grpId="0"/>
      <p:bldP spid="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BF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2556A5-F868-8DA1-0B5A-9EE067BEB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кутник: округлені кути 39">
            <a:extLst>
              <a:ext uri="{FF2B5EF4-FFF2-40B4-BE49-F238E27FC236}">
                <a16:creationId xmlns:a16="http://schemas.microsoft.com/office/drawing/2014/main" id="{22D0AB18-E6BD-8AED-DEB0-BEF2A18EF5BC}"/>
              </a:ext>
            </a:extLst>
          </p:cNvPr>
          <p:cNvSpPr/>
          <p:nvPr/>
        </p:nvSpPr>
        <p:spPr>
          <a:xfrm>
            <a:off x="6908129" y="451186"/>
            <a:ext cx="4595193" cy="1406098"/>
          </a:xfrm>
          <a:prstGeom prst="roundRect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9BF7C62-DAB5-A150-1BEE-DE452F5928D8}"/>
              </a:ext>
            </a:extLst>
          </p:cNvPr>
          <p:cNvSpPr txBox="1"/>
          <p:nvPr/>
        </p:nvSpPr>
        <p:spPr>
          <a:xfrm>
            <a:off x="6446920" y="2155658"/>
            <a:ext cx="5233736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uk-UA" b="1">
                <a:latin typeface="Sylfaen"/>
                <a:ea typeface="+mn-lt"/>
                <a:cs typeface="+mn-lt"/>
              </a:rPr>
              <a:t> </a:t>
            </a:r>
            <a:r>
              <a:rPr lang="pl-PL" sz="2000" b="1">
                <a:latin typeface="Sylfaen"/>
                <a:ea typeface="+mn-lt"/>
                <a:cs typeface="+mn-lt"/>
              </a:rPr>
              <a:t>Królowa Jadwiga Andegaweńska (1373–1399), córka Ludwika Wielkiego, została królową Polski w 1384 roku, mając 11 lat. Była żoną Władysława Jagiełły, co rozpoczęło dynastię Jagiellonów. </a:t>
            </a:r>
            <a:endParaRPr lang="pl-PL" sz="2000" b="1"/>
          </a:p>
          <a:p>
            <a:pPr algn="just"/>
            <a:endParaRPr lang="pl-PL" sz="2000" b="1">
              <a:latin typeface="Sylfaen"/>
              <a:ea typeface="+mn-lt"/>
              <a:cs typeface="+mn-lt"/>
            </a:endParaRPr>
          </a:p>
          <a:p>
            <a:pPr algn="just"/>
            <a:r>
              <a:rPr lang="pl-PL" sz="2000" b="1">
                <a:latin typeface="Sylfaen"/>
                <a:ea typeface="+mn-lt"/>
                <a:cs typeface="+mn-lt"/>
              </a:rPr>
              <a:t> Jadwiga była pobożną i mądrą władczynią, wspierającą kościół, edukację i kulturę. Pod jej rządami Polska stała się jednym z ważniejszych krajów w Europie Środkowo-Wschodniej.  </a:t>
            </a:r>
          </a:p>
          <a:p>
            <a:pPr algn="just"/>
            <a:r>
              <a:rPr lang="pl-PL" sz="2000" b="1">
                <a:latin typeface="Sylfaen"/>
                <a:ea typeface="+mn-lt"/>
                <a:cs typeface="+mn-lt"/>
              </a:rPr>
              <a:t> </a:t>
            </a:r>
          </a:p>
          <a:p>
            <a:pPr algn="just"/>
            <a:r>
              <a:rPr lang="pl-PL" sz="2000" b="1">
                <a:latin typeface="Sylfaen"/>
                <a:ea typeface="+mn-lt"/>
                <a:cs typeface="+mn-lt"/>
              </a:rPr>
              <a:t> Została kanonizowana przez papieża Jana Pawła II w 1997 roku. Szkoła Podstawowa nr 2 w Dębicy nosi jej imię, oddając hołd jej wartościom.</a:t>
            </a:r>
            <a:endParaRPr lang="pl-PL" sz="2000" b="1">
              <a:latin typeface="Sylfaen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95C403D-3BA8-29B5-50D1-5755A939C275}"/>
              </a:ext>
            </a:extLst>
          </p:cNvPr>
          <p:cNvSpPr txBox="1"/>
          <p:nvPr/>
        </p:nvSpPr>
        <p:spPr>
          <a:xfrm>
            <a:off x="7268957" y="451183"/>
            <a:ext cx="4408798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4000" b="1">
                <a:latin typeface="Sylfaen"/>
                <a:ea typeface="+mn-lt"/>
                <a:cs typeface="+mn-lt"/>
              </a:rPr>
              <a:t>Królowa Jadwiga </a:t>
            </a:r>
            <a:endParaRPr lang="pl-PL" sz="4000">
              <a:latin typeface="Sylfaen"/>
              <a:ea typeface="+mn-lt"/>
              <a:cs typeface="+mn-lt"/>
            </a:endParaRPr>
          </a:p>
          <a:p>
            <a:r>
              <a:rPr lang="pl-PL" sz="4000" b="1">
                <a:latin typeface="Sylfaen"/>
                <a:ea typeface="+mn-lt"/>
                <a:cs typeface="+mn-lt"/>
              </a:rPr>
              <a:t>– patronka szkoły</a:t>
            </a:r>
            <a:endParaRPr lang="pl-PL" sz="4000">
              <a:latin typeface="Sylfaen"/>
            </a:endParaRPr>
          </a:p>
        </p:txBody>
      </p:sp>
      <p:pic>
        <p:nvPicPr>
          <p:cNvPr id="2" name="Рисунок 1" descr="Зображення, що містить хмара, картина, жінка, мистецтво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397F14DC-EFAA-E146-517F-B58E0DEA37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07" b="9881"/>
          <a:stretch/>
        </p:blipFill>
        <p:spPr>
          <a:xfrm>
            <a:off x="879332" y="0"/>
            <a:ext cx="4838663" cy="6867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878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7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BF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Рисунок 75" descr="Зображення, що містить просто неба, вікно, небо, будинок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C14633F5-B054-353B-C0E9-8A320257586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6687" r="6737" b="2"/>
          <a:stretch/>
        </p:blipFill>
        <p:spPr>
          <a:xfrm>
            <a:off x="4517426" y="10036"/>
            <a:ext cx="4093175" cy="3036962"/>
          </a:xfrm>
          <a:prstGeom prst="rect">
            <a:avLst/>
          </a:prstGeom>
        </p:spPr>
      </p:pic>
      <p:pic>
        <p:nvPicPr>
          <p:cNvPr id="82" name="Рисунок 81" descr="Зображення, що містить просто неба, небо, дерево, одеж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22F3DA9E-9AF1-1A06-796F-796B3DADA9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695" r="2" b="32554"/>
          <a:stretch/>
        </p:blipFill>
        <p:spPr>
          <a:xfrm>
            <a:off x="-1" y="3790950"/>
            <a:ext cx="8305800" cy="3067051"/>
          </a:xfrm>
          <a:prstGeom prst="rect">
            <a:avLst/>
          </a:prstGeom>
        </p:spPr>
      </p:pic>
      <p:pic>
        <p:nvPicPr>
          <p:cNvPr id="72" name="Рисунок 71" descr="Зображення, що містить у приміщенні, стіна, полиця, пляшк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724E3E6E-3CC9-8377-5A34-616781FDC3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956" r="19072" b="1"/>
          <a:stretch/>
        </p:blipFill>
        <p:spPr>
          <a:xfrm>
            <a:off x="10027" y="10029"/>
            <a:ext cx="5017099" cy="4718647"/>
          </a:xfrm>
          <a:custGeom>
            <a:avLst/>
            <a:gdLst/>
            <a:ahLst/>
            <a:cxnLst/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</p:spPr>
      </p:pic>
      <p:pic>
        <p:nvPicPr>
          <p:cNvPr id="78" name="Рисунок 77" descr="Зображення, що містить будівля, взуття, просто неба, одеж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3233C4A4-558A-0489-1FC7-BC1DC47979E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5548" b="31058"/>
          <a:stretch/>
        </p:blipFill>
        <p:spPr>
          <a:xfrm>
            <a:off x="7928700" y="-1"/>
            <a:ext cx="4277711" cy="3045402"/>
          </a:xfrm>
          <a:custGeom>
            <a:avLst/>
            <a:gdLst/>
            <a:ahLst/>
            <a:cxnLst/>
            <a:rect l="l" t="t" r="r" b="b"/>
            <a:pathLst>
              <a:path w="4277711" h="3045402">
                <a:moveTo>
                  <a:pt x="5102" y="0"/>
                </a:moveTo>
                <a:lnTo>
                  <a:pt x="4277711" y="0"/>
                </a:lnTo>
                <a:lnTo>
                  <a:pt x="4277711" y="2723810"/>
                </a:lnTo>
                <a:lnTo>
                  <a:pt x="4090449" y="2814019"/>
                </a:lnTo>
                <a:cubicBezTo>
                  <a:pt x="3738190" y="2963012"/>
                  <a:pt x="3350901" y="3045402"/>
                  <a:pt x="2944368" y="3045402"/>
                </a:cubicBezTo>
                <a:cubicBezTo>
                  <a:pt x="1318238" y="3045402"/>
                  <a:pt x="0" y="1727164"/>
                  <a:pt x="0" y="101034"/>
                </a:cubicBezTo>
                <a:close/>
              </a:path>
            </a:pathLst>
          </a:custGeom>
        </p:spPr>
      </p:pic>
      <p:pic>
        <p:nvPicPr>
          <p:cNvPr id="80" name="Рисунок 79" descr="Зображення, що містить стіна, у приміщенні, підлога, картин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5C6F47A7-83C8-D8FB-B154-39F9723D8EC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1882" r="1669" b="-2"/>
          <a:stretch/>
        </p:blipFill>
        <p:spPr>
          <a:xfrm>
            <a:off x="6283728" y="1699213"/>
            <a:ext cx="5908273" cy="5158786"/>
          </a:xfrm>
          <a:custGeom>
            <a:avLst/>
            <a:gdLst/>
            <a:ahLst/>
            <a:cxnLst/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</p:spPr>
      </p:pic>
      <p:sp>
        <p:nvSpPr>
          <p:cNvPr id="84" name="Oval 29">
            <a:extLst>
              <a:ext uri="{FF2B5EF4-FFF2-40B4-BE49-F238E27FC236}">
                <a16:creationId xmlns:a16="http://schemas.microsoft.com/office/drawing/2014/main" id="{F406D460-D9B1-77E6-DA9B-4357FD41C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0534" y="1716727"/>
            <a:ext cx="4572000" cy="45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 descr="Зображення, що містить Обличчя людини, жінка, особ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61C2E8D7-5CF3-874D-900C-87F771DABA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0179" y="1270085"/>
            <a:ext cx="5422793" cy="516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722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BF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222026-3567-AEA9-8A65-9CADB2DD2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одежа, особа, просто неба, взуття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5AB5DFE8-9B86-BF66-7EB2-46C9812A7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57ED4E65-0EDD-5D16-EE7C-11ECDA9B9A17}"/>
              </a:ext>
            </a:extLst>
          </p:cNvPr>
          <p:cNvSpPr/>
          <p:nvPr/>
        </p:nvSpPr>
        <p:spPr>
          <a:xfrm>
            <a:off x="-1" y="-1"/>
            <a:ext cx="1604210" cy="6857998"/>
          </a:xfrm>
          <a:prstGeom prst="rect">
            <a:avLst/>
          </a:prstGeom>
          <a:solidFill>
            <a:srgbClr val="896E4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Паралелограм 11">
            <a:extLst>
              <a:ext uri="{FF2B5EF4-FFF2-40B4-BE49-F238E27FC236}">
                <a16:creationId xmlns:a16="http://schemas.microsoft.com/office/drawing/2014/main" id="{8AD115B9-8FA2-6042-CF48-DA982DE39B11}"/>
              </a:ext>
            </a:extLst>
          </p:cNvPr>
          <p:cNvSpPr/>
          <p:nvPr/>
        </p:nvSpPr>
        <p:spPr>
          <a:xfrm>
            <a:off x="110289" y="0"/>
            <a:ext cx="4541921" cy="6857999"/>
          </a:xfrm>
          <a:prstGeom prst="parallelogram">
            <a:avLst/>
          </a:prstGeom>
          <a:solidFill>
            <a:srgbClr val="E8BF6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87693D46-79E9-8F58-9410-B21DEB9318BE}"/>
              </a:ext>
            </a:extLst>
          </p:cNvPr>
          <p:cNvSpPr/>
          <p:nvPr/>
        </p:nvSpPr>
        <p:spPr>
          <a:xfrm>
            <a:off x="325189" y="124062"/>
            <a:ext cx="3841890" cy="757648"/>
          </a:xfrm>
          <a:prstGeom prst="roundRect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530504-E88C-F88C-9509-6015B0B6327C}"/>
              </a:ext>
            </a:extLst>
          </p:cNvPr>
          <p:cNvSpPr txBox="1"/>
          <p:nvPr/>
        </p:nvSpPr>
        <p:spPr>
          <a:xfrm>
            <a:off x="508443" y="126234"/>
            <a:ext cx="378257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4000" b="1">
                <a:latin typeface="Sylfaen"/>
              </a:rPr>
              <a:t>Tradycje szkoły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2A70C1-8A11-7076-7D85-249D27E5B648}"/>
              </a:ext>
            </a:extLst>
          </p:cNvPr>
          <p:cNvSpPr txBox="1"/>
          <p:nvPr/>
        </p:nvSpPr>
        <p:spPr>
          <a:xfrm>
            <a:off x="1068224" y="1350652"/>
            <a:ext cx="2476257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l-PL" sz="2800" b="1" i="1">
                <a:latin typeface="Sylfaen"/>
                <a:ea typeface="+mn-lt"/>
                <a:cs typeface="+mn-lt"/>
              </a:rPr>
              <a:t>Uroczystości szkolne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270D8E-A13A-B6B8-80C6-4B47C64D9A51}"/>
              </a:ext>
            </a:extLst>
          </p:cNvPr>
          <p:cNvSpPr txBox="1"/>
          <p:nvPr/>
        </p:nvSpPr>
        <p:spPr>
          <a:xfrm>
            <a:off x="1032710" y="2506578"/>
            <a:ext cx="2797341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uk-UA" sz="2000" dirty="0">
                <a:latin typeface="Sylfaen"/>
                <a:ea typeface="+mn-lt"/>
                <a:cs typeface="+mn-lt"/>
              </a:rPr>
              <a:t>   </a:t>
            </a:r>
            <a:r>
              <a:rPr lang="pl-PL" sz="2000" dirty="0">
                <a:latin typeface="Sylfaen"/>
                <a:ea typeface="+mn-lt"/>
                <a:cs typeface="+mn-lt"/>
              </a:rPr>
              <a:t>Rozpoczęcie                              i zakończenie roku szkolnego.</a:t>
            </a:r>
            <a:endParaRPr lang="pl-PL" sz="2000" dirty="0">
              <a:latin typeface="Sylfaen"/>
            </a:endParaRPr>
          </a:p>
          <a:p>
            <a:endParaRPr lang="pl-PL" sz="2000" dirty="0">
              <a:latin typeface="Sylfaen"/>
            </a:endParaRPr>
          </a:p>
          <a:p>
            <a:r>
              <a:rPr lang="pl-PL" sz="2000" dirty="0">
                <a:latin typeface="Sylfaen"/>
                <a:ea typeface="+mn-lt"/>
                <a:cs typeface="+mn-lt"/>
              </a:rPr>
              <a:t>   Ślubowanie klas pierwszych.</a:t>
            </a:r>
            <a:endParaRPr lang="pl-PL" sz="2000" dirty="0">
              <a:latin typeface="Sylfaen"/>
            </a:endParaRPr>
          </a:p>
          <a:p>
            <a:endParaRPr lang="pl-PL" sz="2000" dirty="0">
              <a:latin typeface="Sylfaen"/>
            </a:endParaRPr>
          </a:p>
          <a:p>
            <a:r>
              <a:rPr lang="pl-PL" sz="2000" dirty="0">
                <a:latin typeface="Sylfaen"/>
                <a:ea typeface="+mn-lt"/>
                <a:cs typeface="+mn-lt"/>
              </a:rPr>
              <a:t>   Akademie z okazji 11 listopada, 3 Maja, Dnia Edukacji Narodowej</a:t>
            </a:r>
            <a:r>
              <a:rPr lang="uk-UA" sz="2000" dirty="0">
                <a:latin typeface="Sylfaen"/>
                <a:ea typeface="+mn-lt"/>
                <a:cs typeface="+mn-lt"/>
              </a:rPr>
              <a:t>.</a:t>
            </a:r>
            <a:endParaRPr lang="uk-UA" sz="2000" dirty="0">
              <a:latin typeface="Sylfaen"/>
            </a:endParaRPr>
          </a:p>
        </p:txBody>
      </p:sp>
    </p:spTree>
    <p:extLst>
      <p:ext uri="{BB962C8B-B14F-4D97-AF65-F5344CB8AC3E}">
        <p14:creationId xmlns:p14="http://schemas.microsoft.com/office/powerpoint/2010/main" val="170175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  <p:bldP spid="11" grpId="0" animBg="1"/>
      <p:bldP spid="4" grpId="0"/>
      <p:bldP spid="2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BF6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0903F9-ACEA-BFF6-3377-81CAC7E6F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1D92DDCC-B15B-F581-5959-2F23F0532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0357" y="-1"/>
            <a:ext cx="7351643" cy="6844221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42EBA4AE-F53C-7837-DABA-ABE0E445E5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115" r="37125"/>
          <a:stretch/>
        </p:blipFill>
        <p:spPr>
          <a:xfrm>
            <a:off x="0" y="2171"/>
            <a:ext cx="4914901" cy="6855829"/>
          </a:xfrm>
          <a:prstGeom prst="rect">
            <a:avLst/>
          </a:prstGeom>
        </p:spPr>
      </p:pic>
      <p:sp>
        <p:nvSpPr>
          <p:cNvPr id="15" name="Паралелограм 14">
            <a:extLst>
              <a:ext uri="{FF2B5EF4-FFF2-40B4-BE49-F238E27FC236}">
                <a16:creationId xmlns:a16="http://schemas.microsoft.com/office/drawing/2014/main" id="{03D69611-6598-F282-756A-7D2DD5AEBCE6}"/>
              </a:ext>
            </a:extLst>
          </p:cNvPr>
          <p:cNvSpPr/>
          <p:nvPr/>
        </p:nvSpPr>
        <p:spPr>
          <a:xfrm>
            <a:off x="6096000" y="-13779"/>
            <a:ext cx="4541921" cy="6857999"/>
          </a:xfrm>
          <a:prstGeom prst="parallelogram">
            <a:avLst/>
          </a:prstGeom>
          <a:solidFill>
            <a:srgbClr val="E8BF6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5DFCB1DD-E73F-46CC-4ECC-6C6F937220C9}"/>
              </a:ext>
            </a:extLst>
          </p:cNvPr>
          <p:cNvSpPr/>
          <p:nvPr/>
        </p:nvSpPr>
        <p:spPr>
          <a:xfrm>
            <a:off x="6862347" y="120311"/>
            <a:ext cx="3841890" cy="757648"/>
          </a:xfrm>
          <a:prstGeom prst="roundRect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276BB1-BF87-8139-A2A1-C9F3F2B39974}"/>
              </a:ext>
            </a:extLst>
          </p:cNvPr>
          <p:cNvSpPr txBox="1"/>
          <p:nvPr/>
        </p:nvSpPr>
        <p:spPr>
          <a:xfrm>
            <a:off x="7105759" y="122483"/>
            <a:ext cx="378257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4000" b="1" dirty="0">
                <a:latin typeface="Sylfaen"/>
              </a:rPr>
              <a:t>Tradycje szkoły</a:t>
            </a:r>
            <a:endParaRPr lang="uk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0AC62F-B089-8FD3-D878-CF17FC87F7E3}"/>
              </a:ext>
            </a:extLst>
          </p:cNvPr>
          <p:cNvSpPr txBox="1"/>
          <p:nvPr/>
        </p:nvSpPr>
        <p:spPr>
          <a:xfrm>
            <a:off x="7308581" y="1295561"/>
            <a:ext cx="1800992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l-PL" sz="2800" b="1" i="1">
                <a:latin typeface="Sylfaen"/>
                <a:ea typeface="+mn-lt"/>
                <a:cs typeface="+mn-lt"/>
              </a:rPr>
              <a:t>Symbole szkoły</a:t>
            </a:r>
            <a:endParaRPr lang="pl-PL" sz="2800" b="1" i="1">
              <a:latin typeface="Sylfaen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2C04AF-075A-AA2E-45EE-0772F7BEBD21}"/>
              </a:ext>
            </a:extLst>
          </p:cNvPr>
          <p:cNvSpPr txBox="1"/>
          <p:nvPr/>
        </p:nvSpPr>
        <p:spPr>
          <a:xfrm>
            <a:off x="7193490" y="2452695"/>
            <a:ext cx="2484783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2000" dirty="0">
                <a:latin typeface="Sylfaen"/>
                <a:ea typeface="+mn-lt"/>
                <a:cs typeface="+mn-lt"/>
              </a:rPr>
              <a:t>Hymn, patron, logo  z Królową Jadwigą.</a:t>
            </a:r>
            <a:endParaRPr lang="pl-PL" sz="2000" dirty="0">
              <a:latin typeface="Sylfaen"/>
            </a:endParaRPr>
          </a:p>
          <a:p>
            <a:endParaRPr lang="pl-PL" sz="2000" dirty="0">
              <a:latin typeface="Sylfaen"/>
            </a:endParaRPr>
          </a:p>
          <a:p>
            <a:r>
              <a:rPr lang="pl-PL" sz="2000" dirty="0">
                <a:latin typeface="Sylfaen"/>
                <a:ea typeface="+mn-lt"/>
                <a:cs typeface="+mn-lt"/>
              </a:rPr>
              <a:t>Barwy szkoły                     w dekoracjach                 i na uroczystościach.</a:t>
            </a:r>
            <a:endParaRPr lang="pl-PL" sz="2000" dirty="0">
              <a:latin typeface="Sylfaen"/>
            </a:endParaRPr>
          </a:p>
        </p:txBody>
      </p:sp>
      <p:pic>
        <p:nvPicPr>
          <p:cNvPr id="3" name="Рисунок 2" descr="Зображення, що містить Обличчя людини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916F87D1-21F1-330B-AA20-E2019EA45FF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65817" y="4594714"/>
            <a:ext cx="2131918" cy="216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08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1" grpId="0" animBg="1"/>
      <p:bldP spid="4" grpId="0"/>
      <p:bldP spid="5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BF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: округлені кути 10">
            <a:extLst>
              <a:ext uri="{FF2B5EF4-FFF2-40B4-BE49-F238E27FC236}">
                <a16:creationId xmlns:a16="http://schemas.microsoft.com/office/drawing/2014/main" id="{5A0BA9E5-C601-AA29-CAC3-11D2F8B75CB3}"/>
              </a:ext>
            </a:extLst>
          </p:cNvPr>
          <p:cNvSpPr/>
          <p:nvPr/>
        </p:nvSpPr>
        <p:spPr>
          <a:xfrm>
            <a:off x="141575" y="133243"/>
            <a:ext cx="4456997" cy="1216683"/>
          </a:xfrm>
          <a:prstGeom prst="roundRect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B493E3-C849-0840-6B60-1AC0DEB0B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091" y="80522"/>
            <a:ext cx="4566492" cy="1325563"/>
          </a:xfrm>
        </p:spPr>
        <p:txBody>
          <a:bodyPr>
            <a:noAutofit/>
          </a:bodyPr>
          <a:lstStyle/>
          <a:p>
            <a:r>
              <a:rPr lang="pl-PL" sz="4000" b="1" dirty="0">
                <a:latin typeface="Sylfaen"/>
                <a:cs typeface="Times New Roman"/>
              </a:rPr>
              <a:t>Wybitni uczniowie naszej szkoły 2025:</a:t>
            </a:r>
            <a:endParaRPr lang="pl-PL" sz="4000" b="1" dirty="0">
              <a:latin typeface="Sylfaen"/>
            </a:endParaRPr>
          </a:p>
        </p:txBody>
      </p:sp>
      <p:pic>
        <p:nvPicPr>
          <p:cNvPr id="3" name="Obraz 2" descr="Obraz zawierający ubrania, osoba, garnitur, ściana&#10;&#10;Zawartość wygenerowana przez AI może być niepoprawna.">
            <a:extLst>
              <a:ext uri="{FF2B5EF4-FFF2-40B4-BE49-F238E27FC236}">
                <a16:creationId xmlns:a16="http://schemas.microsoft.com/office/drawing/2014/main" id="{FF343B19-4A21-BC83-9C74-8222398A1B7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4723482" y="0"/>
            <a:ext cx="6858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0511DB77-CF90-0234-5F1F-F11339C29606}"/>
              </a:ext>
            </a:extLst>
          </p:cNvPr>
          <p:cNvSpPr txBox="1"/>
          <p:nvPr/>
        </p:nvSpPr>
        <p:spPr>
          <a:xfrm>
            <a:off x="143387" y="1405496"/>
            <a:ext cx="4741964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2000" b="1" dirty="0">
                <a:latin typeface="Sylfaen"/>
                <a:cs typeface="Times New Roman"/>
              </a:rPr>
              <a:t>Laureaci i finaliści konkursów wojewódzkich organizowanych przez Podkarpackiego Kuratora Oświaty.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D22F62D-3EB0-BF86-B258-73A0BF348AC1}"/>
              </a:ext>
            </a:extLst>
          </p:cNvPr>
          <p:cNvSpPr txBox="1"/>
          <p:nvPr/>
        </p:nvSpPr>
        <p:spPr>
          <a:xfrm>
            <a:off x="57742" y="2829595"/>
            <a:ext cx="4739064" cy="40318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dirty="0">
                <a:latin typeface="Sylfaen"/>
                <a:cs typeface="Times New Roman"/>
              </a:rPr>
              <a:t>   1.</a:t>
            </a:r>
            <a:r>
              <a:rPr lang="pl-PL" sz="1400" b="1" dirty="0">
                <a:solidFill>
                  <a:srgbClr val="C00000"/>
                </a:solidFill>
                <a:latin typeface="Sylfaen"/>
                <a:cs typeface="Times New Roman"/>
              </a:rPr>
              <a:t>MIKOŁAJ BIELA</a:t>
            </a:r>
            <a:r>
              <a:rPr lang="pl-PL" sz="1400" dirty="0">
                <a:latin typeface="Sylfaen"/>
                <a:cs typeface="Times New Roman"/>
              </a:rPr>
              <a:t>-FINALISTA  WOJEWÓDZKIEGO KONKURSU KURATORYJNEGO Z CHEMII, LAUREAT WOJEWÓDZKIEGO KONKURSU KURATORYJNEGO       Z JĘZYKA ANGIELSKIEGO.</a:t>
            </a:r>
          </a:p>
          <a:p>
            <a:r>
              <a:rPr lang="pl-PL" sz="1400" dirty="0">
                <a:latin typeface="Sylfaen"/>
                <a:cs typeface="Times New Roman"/>
              </a:rPr>
              <a:t>   2. </a:t>
            </a:r>
            <a:r>
              <a:rPr lang="pl-PL" sz="1400" b="1" dirty="0">
                <a:solidFill>
                  <a:srgbClr val="C00000"/>
                </a:solidFill>
                <a:latin typeface="Sylfaen"/>
                <a:cs typeface="Times New Roman"/>
              </a:rPr>
              <a:t>MICHAŁ GOLJAT</a:t>
            </a:r>
            <a:r>
              <a:rPr lang="pl-PL" sz="1400" dirty="0">
                <a:latin typeface="Sylfaen"/>
                <a:cs typeface="Times New Roman"/>
              </a:rPr>
              <a:t>-FINALISTA WOJEWÓDZKIEGO KONKURSU KURATORYJNEGO Z JĘZYKA ANGIELSKIEGO.</a:t>
            </a:r>
          </a:p>
          <a:p>
            <a:r>
              <a:rPr lang="pl-PL" sz="1400" dirty="0">
                <a:latin typeface="Sylfaen"/>
                <a:cs typeface="Times New Roman"/>
              </a:rPr>
              <a:t>   3.</a:t>
            </a:r>
            <a:r>
              <a:rPr lang="pl-PL" sz="1400" b="1" dirty="0">
                <a:solidFill>
                  <a:srgbClr val="C00000"/>
                </a:solidFill>
                <a:latin typeface="Sylfaen"/>
                <a:cs typeface="Times New Roman"/>
              </a:rPr>
              <a:t>NATALIA FORYŚ</a:t>
            </a:r>
            <a:r>
              <a:rPr lang="pl-PL" sz="1400" dirty="0">
                <a:latin typeface="Sylfaen"/>
                <a:cs typeface="Times New Roman"/>
              </a:rPr>
              <a:t>- FINALISTKA WOJEWÓDZKIEGO KONKURSU KURATORYJNEGO Z JĘZYKA POLSKIEGO.</a:t>
            </a:r>
          </a:p>
          <a:p>
            <a:r>
              <a:rPr lang="pl-PL" sz="1400" dirty="0">
                <a:latin typeface="Sylfaen"/>
                <a:cs typeface="Times New Roman"/>
              </a:rPr>
              <a:t>   4. </a:t>
            </a:r>
            <a:r>
              <a:rPr lang="pl-PL" sz="1400" b="1" dirty="0">
                <a:solidFill>
                  <a:srgbClr val="C00000"/>
                </a:solidFill>
                <a:latin typeface="Sylfaen"/>
                <a:cs typeface="Times New Roman"/>
              </a:rPr>
              <a:t>KLAUDIA KRYSTOŃ</a:t>
            </a:r>
            <a:r>
              <a:rPr lang="pl-PL" sz="1400" dirty="0">
                <a:latin typeface="Sylfaen"/>
                <a:cs typeface="Times New Roman"/>
              </a:rPr>
              <a:t> - LAUREATKA WOJEWÓDZKIEGO KONKURSU KURATORYJNEGO       Z JĘZYKA POLSKIEGO.</a:t>
            </a:r>
          </a:p>
          <a:p>
            <a:r>
              <a:rPr lang="pl-PL" sz="1400" dirty="0">
                <a:latin typeface="Sylfaen"/>
                <a:cs typeface="Times New Roman"/>
              </a:rPr>
              <a:t>   5.</a:t>
            </a:r>
            <a:r>
              <a:rPr lang="pl-PL" sz="1400" b="1" dirty="0">
                <a:solidFill>
                  <a:srgbClr val="C00000"/>
                </a:solidFill>
                <a:latin typeface="Sylfaen"/>
                <a:cs typeface="Times New Roman"/>
              </a:rPr>
              <a:t>KRZYSZTOF KUCHARSKI</a:t>
            </a:r>
            <a:r>
              <a:rPr lang="pl-PL" sz="1400" dirty="0">
                <a:latin typeface="Sylfaen"/>
                <a:cs typeface="Times New Roman"/>
              </a:rPr>
              <a:t> - FINALISTA WOJEWÓDZKIEGO KONKURSU KURATORYJNEGO       Z FIZYKI.</a:t>
            </a:r>
          </a:p>
          <a:p>
            <a:r>
              <a:rPr lang="pl-PL" sz="1400" dirty="0">
                <a:latin typeface="Sylfaen"/>
                <a:cs typeface="Times New Roman"/>
              </a:rPr>
              <a:t>   6. </a:t>
            </a:r>
            <a:r>
              <a:rPr lang="pl-PL" sz="1400" b="1" dirty="0">
                <a:solidFill>
                  <a:srgbClr val="C00000"/>
                </a:solidFill>
                <a:latin typeface="Sylfaen"/>
                <a:cs typeface="Times New Roman"/>
              </a:rPr>
              <a:t>JAKUB MORDEL </a:t>
            </a:r>
            <a:r>
              <a:rPr lang="pl-PL" sz="1400" dirty="0">
                <a:latin typeface="Sylfaen"/>
                <a:cs typeface="Times New Roman"/>
              </a:rPr>
              <a:t>- FINALISTA WOJEWÓDZKIEGO KONKURSU KURATORYJNEGO Z FIZYKI.</a:t>
            </a:r>
          </a:p>
          <a:p>
            <a:pPr algn="l"/>
            <a:endParaRPr lang="pl-PL" dirty="0">
              <a:latin typeface="Sylfaen"/>
            </a:endParaRPr>
          </a:p>
        </p:txBody>
      </p:sp>
    </p:spTree>
    <p:extLst>
      <p:ext uri="{BB962C8B-B14F-4D97-AF65-F5344CB8AC3E}">
        <p14:creationId xmlns:p14="http://schemas.microsoft.com/office/powerpoint/2010/main" val="9900791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BF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15A89629-C545-E31A-ECA1-81D4737AC3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172" t="24672" r="5068" b="-4661"/>
          <a:stretch>
            <a:fillRect/>
          </a:stretch>
        </p:blipFill>
        <p:spPr>
          <a:xfrm>
            <a:off x="2911250" y="-1599"/>
            <a:ext cx="3110960" cy="266018"/>
          </a:xfrm>
          <a:prstGeom prst="rect">
            <a:avLst/>
          </a:prstGeom>
        </p:spPr>
      </p:pic>
      <p:pic>
        <p:nvPicPr>
          <p:cNvPr id="32" name="Рисунок 31" descr="Зображення, що містить Обличчя людини, особа, одежа, усмішк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F4EED816-EE82-A627-5AD3-6A6C356E126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32562" t="6" r="31174" b="6391"/>
          <a:stretch>
            <a:fillRect/>
          </a:stretch>
        </p:blipFill>
        <p:spPr>
          <a:xfrm>
            <a:off x="2088378" y="440758"/>
            <a:ext cx="3935023" cy="6419247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FC056B7D-90D9-0211-EC6A-F7ECFB8F2A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537" t="1124" r="183" b="1949"/>
          <a:stretch>
            <a:fillRect/>
          </a:stretch>
        </p:blipFill>
        <p:spPr>
          <a:xfrm>
            <a:off x="6022807" y="-1"/>
            <a:ext cx="4818169" cy="198739"/>
          </a:xfrm>
          <a:prstGeom prst="rect">
            <a:avLst/>
          </a:prstGeom>
        </p:spPr>
      </p:pic>
      <p:pic>
        <p:nvPicPr>
          <p:cNvPr id="29" name="Рисунок 28" descr="Зображення, що містить Обличчя людини, особа, окуляри, одеж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785921A2-4FFB-4AF7-1628-0805535FA6C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949" t="673" r="-340" b="6309"/>
          <a:stretch>
            <a:fillRect/>
          </a:stretch>
        </p:blipFill>
        <p:spPr>
          <a:xfrm>
            <a:off x="6013160" y="441912"/>
            <a:ext cx="4566037" cy="6427391"/>
          </a:xfrm>
          <a:prstGeom prst="rect">
            <a:avLst/>
          </a:prstGeom>
        </p:spPr>
      </p:pic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5E4708E2-7756-F642-753B-40DA6911040D}"/>
              </a:ext>
            </a:extLst>
          </p:cNvPr>
          <p:cNvSpPr/>
          <p:nvPr/>
        </p:nvSpPr>
        <p:spPr>
          <a:xfrm>
            <a:off x="10587787" y="-1"/>
            <a:ext cx="1604210" cy="6857998"/>
          </a:xfrm>
          <a:prstGeom prst="rect">
            <a:avLst/>
          </a:prstGeom>
          <a:solidFill>
            <a:srgbClr val="896E4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Паралелограм 23">
            <a:extLst>
              <a:ext uri="{FF2B5EF4-FFF2-40B4-BE49-F238E27FC236}">
                <a16:creationId xmlns:a16="http://schemas.microsoft.com/office/drawing/2014/main" id="{3BD800DB-766A-6605-2D14-668043AFFDF9}"/>
              </a:ext>
            </a:extLst>
          </p:cNvPr>
          <p:cNvSpPr/>
          <p:nvPr/>
        </p:nvSpPr>
        <p:spPr>
          <a:xfrm>
            <a:off x="8905373" y="12032"/>
            <a:ext cx="3178342" cy="6857999"/>
          </a:xfrm>
          <a:prstGeom prst="parallelogram">
            <a:avLst/>
          </a:prstGeom>
          <a:solidFill>
            <a:srgbClr val="E8BF6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Паралелограм 15">
            <a:extLst>
              <a:ext uri="{FF2B5EF4-FFF2-40B4-BE49-F238E27FC236}">
                <a16:creationId xmlns:a16="http://schemas.microsoft.com/office/drawing/2014/main" id="{A7B2466A-AF38-6397-7919-EBF79F0F8CA1}"/>
              </a:ext>
            </a:extLst>
          </p:cNvPr>
          <p:cNvSpPr/>
          <p:nvPr/>
        </p:nvSpPr>
        <p:spPr>
          <a:xfrm>
            <a:off x="5947610" y="2005"/>
            <a:ext cx="150396" cy="6857999"/>
          </a:xfrm>
          <a:prstGeom prst="parallelogram">
            <a:avLst/>
          </a:prstGeom>
          <a:solidFill>
            <a:srgbClr val="896E4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442F4CCD-B7B0-3DB2-D0E9-E20441452510}"/>
              </a:ext>
            </a:extLst>
          </p:cNvPr>
          <p:cNvSpPr/>
          <p:nvPr/>
        </p:nvSpPr>
        <p:spPr>
          <a:xfrm>
            <a:off x="-1" y="-1"/>
            <a:ext cx="1604210" cy="6857998"/>
          </a:xfrm>
          <a:prstGeom prst="rect">
            <a:avLst/>
          </a:prstGeom>
          <a:solidFill>
            <a:srgbClr val="896E4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аралелограм 9">
            <a:extLst>
              <a:ext uri="{FF2B5EF4-FFF2-40B4-BE49-F238E27FC236}">
                <a16:creationId xmlns:a16="http://schemas.microsoft.com/office/drawing/2014/main" id="{77BF6637-AB70-FE80-36EC-F667274CC4DC}"/>
              </a:ext>
            </a:extLst>
          </p:cNvPr>
          <p:cNvSpPr/>
          <p:nvPr/>
        </p:nvSpPr>
        <p:spPr>
          <a:xfrm>
            <a:off x="110289" y="0"/>
            <a:ext cx="3178342" cy="6857999"/>
          </a:xfrm>
          <a:prstGeom prst="parallelogram">
            <a:avLst/>
          </a:prstGeom>
          <a:solidFill>
            <a:srgbClr val="E8BF6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: округлені кути 10">
            <a:extLst>
              <a:ext uri="{FF2B5EF4-FFF2-40B4-BE49-F238E27FC236}">
                <a16:creationId xmlns:a16="http://schemas.microsoft.com/office/drawing/2014/main" id="{4315F579-1F47-984E-32B7-568F0FBD706A}"/>
              </a:ext>
            </a:extLst>
          </p:cNvPr>
          <p:cNvSpPr/>
          <p:nvPr/>
        </p:nvSpPr>
        <p:spPr>
          <a:xfrm>
            <a:off x="1695655" y="103163"/>
            <a:ext cx="9670681" cy="675262"/>
          </a:xfrm>
          <a:prstGeom prst="roundRect">
            <a:avLst/>
          </a:prstGeom>
          <a:solidFill>
            <a:srgbClr val="E8BF6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95A3A2B-8226-BEF4-2914-98D716618225}"/>
              </a:ext>
            </a:extLst>
          </p:cNvPr>
          <p:cNvSpPr txBox="1"/>
          <p:nvPr/>
        </p:nvSpPr>
        <p:spPr>
          <a:xfrm>
            <a:off x="1766686" y="194363"/>
            <a:ext cx="959929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3200" b="1" dirty="0">
                <a:latin typeface="Sylfaen"/>
              </a:rPr>
              <a:t>UCZNIOWIE ZE SPEKTAKULARNYMI SUKCESAMI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8E892F-3C04-EC80-0C10-E9C720199476}"/>
              </a:ext>
            </a:extLst>
          </p:cNvPr>
          <p:cNvSpPr txBox="1"/>
          <p:nvPr/>
        </p:nvSpPr>
        <p:spPr>
          <a:xfrm>
            <a:off x="1012658" y="782053"/>
            <a:ext cx="1894972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2800" b="1" dirty="0">
                <a:latin typeface="Sylfaen"/>
                <a:cs typeface="Times New Roman"/>
              </a:rPr>
              <a:t>Karolina Olszewska</a:t>
            </a:r>
            <a:endParaRPr lang="uk-UA" sz="2800" b="1" dirty="0">
              <a:latin typeface="Sylfaen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B23AFDA-41AB-92AA-4274-605C7F47798A}"/>
              </a:ext>
            </a:extLst>
          </p:cNvPr>
          <p:cNvSpPr txBox="1"/>
          <p:nvPr/>
        </p:nvSpPr>
        <p:spPr>
          <a:xfrm>
            <a:off x="634331" y="2092959"/>
            <a:ext cx="2275304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uk-UA" sz="2000" noProof="1">
                <a:latin typeface="Sylfaen"/>
                <a:ea typeface="+mn-lt"/>
                <a:cs typeface="+mn-lt"/>
              </a:rPr>
              <a:t>   Wygrała </a:t>
            </a:r>
            <a:r>
              <a:rPr lang="pl-PL" sz="2000" noProof="1">
                <a:latin typeface="Sylfaen"/>
                <a:ea typeface="+mn-lt"/>
                <a:cs typeface="+mn-lt"/>
              </a:rPr>
              <a:t>I edycję programu</a:t>
            </a:r>
            <a:r>
              <a:rPr lang="uk-UA" sz="2000" noProof="1">
                <a:latin typeface="Sylfaen"/>
                <a:ea typeface="+mn-lt"/>
                <a:cs typeface="+mn-lt"/>
              </a:rPr>
              <a:t>  „You Can Dance - Nowa Generacja”</a:t>
            </a:r>
            <a:r>
              <a:rPr lang="uk-UA" sz="2000" dirty="0">
                <a:latin typeface="Sylfaen"/>
                <a:ea typeface="+mn-lt"/>
                <a:cs typeface="+mn-lt"/>
              </a:rPr>
              <a:t>. </a:t>
            </a:r>
            <a:endParaRPr lang="uk-UA" sz="2000" dirty="0">
              <a:latin typeface="Sylfaen"/>
            </a:endParaRPr>
          </a:p>
          <a:p>
            <a:endParaRPr lang="uk-UA" sz="2000" dirty="0">
              <a:latin typeface="Sylfaen"/>
            </a:endParaRPr>
          </a:p>
          <a:p>
            <a:endParaRPr lang="uk-UA" sz="2000" dirty="0">
              <a:latin typeface="Sylfaen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604BB5-ED9B-0F5F-CA09-18A49C9B5FCA}"/>
              </a:ext>
            </a:extLst>
          </p:cNvPr>
          <p:cNvSpPr txBox="1"/>
          <p:nvPr/>
        </p:nvSpPr>
        <p:spPr>
          <a:xfrm>
            <a:off x="521369" y="3168316"/>
            <a:ext cx="2155657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uk-UA" sz="2000" noProof="1">
              <a:latin typeface="Sylfaen"/>
            </a:endParaRPr>
          </a:p>
          <a:p>
            <a:r>
              <a:rPr lang="uk-UA" sz="2000" noProof="1">
                <a:latin typeface="Sylfaen"/>
              </a:rPr>
              <a:t>  Specjalizuje się </a:t>
            </a:r>
            <a:r>
              <a:rPr lang="pl-PL" sz="2000" noProof="1">
                <a:latin typeface="Sylfaen"/>
              </a:rPr>
              <a:t>             </a:t>
            </a:r>
            <a:r>
              <a:rPr lang="uk-UA" sz="2000" noProof="1">
                <a:latin typeface="Sylfaen"/>
              </a:rPr>
              <a:t>w jazzie, modern dance </a:t>
            </a:r>
            <a:r>
              <a:rPr lang="pl-PL" sz="2000" noProof="1">
                <a:latin typeface="Sylfaen"/>
              </a:rPr>
              <a:t>                                 </a:t>
            </a:r>
            <a:r>
              <a:rPr lang="uk-UA" sz="2000" noProof="1">
                <a:latin typeface="Sylfaen"/>
              </a:rPr>
              <a:t>i contemporary. Jest wielokrotną mistrzynią Polski, Europy i Świata</a:t>
            </a:r>
            <a:r>
              <a:rPr lang="uk-UA" sz="2000" dirty="0">
                <a:latin typeface="Sylfaen"/>
              </a:rPr>
              <a:t>.</a:t>
            </a:r>
            <a:endParaRPr lang="uk-UA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6F7A4EF-BE38-5003-BC9D-CD269AA3E0F5}"/>
              </a:ext>
            </a:extLst>
          </p:cNvPr>
          <p:cNvSpPr txBox="1"/>
          <p:nvPr/>
        </p:nvSpPr>
        <p:spPr>
          <a:xfrm>
            <a:off x="9906000" y="782053"/>
            <a:ext cx="1884946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2800" b="1" dirty="0">
                <a:latin typeface="Sylfaen"/>
                <a:cs typeface="Times New Roman"/>
              </a:rPr>
              <a:t>Karolina Pawłowska</a:t>
            </a:r>
            <a:endParaRPr lang="uk-UA" sz="2800" b="1" dirty="0">
              <a:latin typeface="Sylfaen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587BB5-BE97-288D-186A-2A6AD459F040}"/>
              </a:ext>
            </a:extLst>
          </p:cNvPr>
          <p:cNvSpPr txBox="1"/>
          <p:nvPr/>
        </p:nvSpPr>
        <p:spPr>
          <a:xfrm>
            <a:off x="9555078" y="2095501"/>
            <a:ext cx="1884947" cy="34778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2000" dirty="0">
                <a:latin typeface="Sylfaen"/>
                <a:cs typeface="Times New Roman"/>
              </a:rPr>
              <a:t>  „Wybitny Laureat”, zdobywczyni tytułu laureata konkursu kuratoryjnego                    z języka polskiego, matematyki, chemii, biologii, fizyki.</a:t>
            </a:r>
            <a:endParaRPr lang="uk-UA" sz="2000" dirty="0">
              <a:latin typeface="Sylfaen"/>
            </a:endParaRPr>
          </a:p>
        </p:txBody>
      </p:sp>
    </p:spTree>
    <p:extLst>
      <p:ext uri="{BB962C8B-B14F-4D97-AF65-F5344CB8AC3E}">
        <p14:creationId xmlns:p14="http://schemas.microsoft.com/office/powerpoint/2010/main" val="3387632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25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7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4" grpId="0" animBg="1"/>
      <p:bldP spid="16" grpId="0" animBg="1"/>
      <p:bldP spid="8" grpId="0" animBg="1"/>
      <p:bldP spid="10" grpId="0" animBg="1"/>
      <p:bldP spid="6" grpId="0" animBg="1"/>
      <p:bldP spid="6" grpId="1" animBg="1"/>
      <p:bldP spid="4" grpId="0"/>
      <p:bldP spid="19" grpId="0"/>
      <p:bldP spid="20" grpId="0"/>
      <p:bldP spid="21" grpId="0"/>
      <p:bldP spid="22" grpId="0"/>
      <p:bldP spid="28" grpId="0"/>
    </p:bld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">
      <a:majorFont>
        <a:latin typeface="Aptos Display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Nesterenko Oleksandr 8-B</Template>
  <TotalTime>3</TotalTime>
  <Words>491</Words>
  <Application>Microsoft Office PowerPoint</Application>
  <PresentationFormat>Panoramiczny</PresentationFormat>
  <Paragraphs>78</Paragraphs>
  <Slides>12</Slides>
  <Notes>0</Notes>
  <HiddenSlides>0</HiddenSlides>
  <MMClips>1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9" baseType="lpstr">
      <vt:lpstr>Yu Mincho</vt:lpstr>
      <vt:lpstr>Aptos</vt:lpstr>
      <vt:lpstr>Aptos Display</vt:lpstr>
      <vt:lpstr>Arial</vt:lpstr>
      <vt:lpstr>Calibri</vt:lpstr>
      <vt:lpstr>Sylfaen</vt:lpstr>
      <vt:lpstr>Тема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Wybitni uczniowie naszej szkoły 2025:</vt:lpstr>
      <vt:lpstr>Prezentacja programu PowerPoint</vt:lpstr>
      <vt:lpstr>Prezentacja programu PowerPoint</vt:lpstr>
      <vt:lpstr>Zapraszamy do naszej szkoły! 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Dorota Piękoś</dc:creator>
  <cp:lastModifiedBy>Dorota Piękoś</cp:lastModifiedBy>
  <cp:revision>2</cp:revision>
  <dcterms:created xsi:type="dcterms:W3CDTF">2025-05-28T06:26:21Z</dcterms:created>
  <dcterms:modified xsi:type="dcterms:W3CDTF">2025-05-28T08:38:40Z</dcterms:modified>
</cp:coreProperties>
</file>